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61" r:id="rId2"/>
    <p:sldId id="256" r:id="rId3"/>
    <p:sldId id="257" r:id="rId4"/>
    <p:sldId id="258" r:id="rId5"/>
    <p:sldId id="259" r:id="rId6"/>
    <p:sldId id="260" r:id="rId7"/>
    <p:sldId id="262" r:id="rId8"/>
    <p:sldId id="263" r:id="rId9"/>
    <p:sldId id="264" r:id="rId10"/>
    <p:sldId id="265" r:id="rId11"/>
    <p:sldId id="266" r:id="rId12"/>
    <p:sldId id="272" r:id="rId13"/>
    <p:sldId id="268" r:id="rId14"/>
    <p:sldId id="267" r:id="rId15"/>
    <p:sldId id="269" r:id="rId16"/>
    <p:sldId id="270" r:id="rId17"/>
    <p:sldId id="271" r:id="rId18"/>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15"/>
    <p:restoredTop sz="96296"/>
  </p:normalViewPr>
  <p:slideViewPr>
    <p:cSldViewPr snapToGrid="0">
      <p:cViewPr varScale="1">
        <p:scale>
          <a:sx n="109" d="100"/>
          <a:sy n="109" d="100"/>
        </p:scale>
        <p:origin x="9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jpeg>
</file>

<file path=ppt/media/image3.jpe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E473FE-5F1A-0244-B488-48C2A54CBD70}" type="datetimeFigureOut">
              <a:rPr lang="en-CN" smtClean="0"/>
              <a:t>2023/5/5</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5ACEE4-0318-DA4A-8796-9E5D83F05EB5}" type="slidenum">
              <a:rPr lang="en-CN" smtClean="0"/>
              <a:t>‹#›</a:t>
            </a:fld>
            <a:endParaRPr lang="en-CN"/>
          </a:p>
        </p:txBody>
      </p:sp>
    </p:spTree>
    <p:extLst>
      <p:ext uri="{BB962C8B-B14F-4D97-AF65-F5344CB8AC3E}">
        <p14:creationId xmlns:p14="http://schemas.microsoft.com/office/powerpoint/2010/main" val="33450662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315ACEE4-0318-DA4A-8796-9E5D83F05EB5}" type="slidenum">
              <a:rPr lang="en-CN" smtClean="0"/>
              <a:t>2</a:t>
            </a:fld>
            <a:endParaRPr lang="en-CN"/>
          </a:p>
        </p:txBody>
      </p:sp>
    </p:spTree>
    <p:extLst>
      <p:ext uri="{BB962C8B-B14F-4D97-AF65-F5344CB8AC3E}">
        <p14:creationId xmlns:p14="http://schemas.microsoft.com/office/powerpoint/2010/main" val="2808076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b="0" i="0" dirty="0">
              <a:latin typeface="Courier" pitchFamily="2" charset="0"/>
            </a:endParaRPr>
          </a:p>
        </p:txBody>
      </p:sp>
      <p:sp>
        <p:nvSpPr>
          <p:cNvPr id="4" name="Slide Number Placeholder 3"/>
          <p:cNvSpPr>
            <a:spLocks noGrp="1"/>
          </p:cNvSpPr>
          <p:nvPr>
            <p:ph type="sldNum" sz="quarter" idx="5"/>
          </p:nvPr>
        </p:nvSpPr>
        <p:spPr/>
        <p:txBody>
          <a:bodyPr/>
          <a:lstStyle/>
          <a:p>
            <a:fld id="{315ACEE4-0318-DA4A-8796-9E5D83F05EB5}" type="slidenum">
              <a:rPr lang="en-CN" smtClean="0"/>
              <a:t>9</a:t>
            </a:fld>
            <a:endParaRPr lang="en-CN"/>
          </a:p>
        </p:txBody>
      </p:sp>
    </p:spTree>
    <p:extLst>
      <p:ext uri="{BB962C8B-B14F-4D97-AF65-F5344CB8AC3E}">
        <p14:creationId xmlns:p14="http://schemas.microsoft.com/office/powerpoint/2010/main" val="4202874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panose="020B0604020202020204" pitchFamily="34" charset="0"/>
              </a:rPr>
              <a:t>In our analysis, BERT, a state-of-the-art transformer-based model, demonstrated exceptional performance in classifying depressive tweets, achieving a perfect accuracy of 100%. The model's outstanding precision, recall, and F1-score metrics underline its ability to accurately and consistently distinguish between depressive and non-depressive tweets. The success of BERT can be attributed to its innovative architecture, which leverages bidirectional context from the input text and utilizes self-attention mechanisms to capture long-range dependencies. In comparison to other methods, such as LSTM and traditional classifiers, BERT exhibits superior performance in this classification task, showcasing its potential for detecting early signs of depression in social media data and advancing mental health research.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i="0" u="none" strike="noStrik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Arial" panose="020B0604020202020204" pitchFamily="34" charset="0"/>
              </a:rPr>
              <a:t>The performance of LSTM in our analysis, although competitive, did not surpass that of traditional classifiers like SVM and Random Forest. A possible reason for this outcome could be the nature of our dataset, which was collected using specific keywords, potentially simplifying the classification task. This might have allowed traditional classifiers to achieve high accuracy without considering the context provided by word order. We hypothesize that LSTM might demonstrate superior performance on a more diverse and less obvious dataset, such as tweets from users diagnosed with depression by medical professionals. In such cases, the emotional content of the tweets may be more subtle, and the context derived from word order might become crucial for accurate classification. This would likely emphasize the advantages of LSTM over traditional classifiers in handling complex text data, highlighting its potential for detecting early signs of depression in social media.</a:t>
            </a:r>
            <a:endParaRPr lang="en-CN" dirty="0"/>
          </a:p>
          <a:p>
            <a:endParaRPr lang="en-CN" dirty="0"/>
          </a:p>
        </p:txBody>
      </p:sp>
      <p:sp>
        <p:nvSpPr>
          <p:cNvPr id="4" name="Slide Number Placeholder 3"/>
          <p:cNvSpPr>
            <a:spLocks noGrp="1"/>
          </p:cNvSpPr>
          <p:nvPr>
            <p:ph type="sldNum" sz="quarter" idx="5"/>
          </p:nvPr>
        </p:nvSpPr>
        <p:spPr/>
        <p:txBody>
          <a:bodyPr/>
          <a:lstStyle/>
          <a:p>
            <a:fld id="{315ACEE4-0318-DA4A-8796-9E5D83F05EB5}" type="slidenum">
              <a:rPr lang="en-CN" smtClean="0"/>
              <a:t>16</a:t>
            </a:fld>
            <a:endParaRPr lang="en-CN"/>
          </a:p>
        </p:txBody>
      </p:sp>
    </p:spTree>
    <p:extLst>
      <p:ext uri="{BB962C8B-B14F-4D97-AF65-F5344CB8AC3E}">
        <p14:creationId xmlns:p14="http://schemas.microsoft.com/office/powerpoint/2010/main" val="2012919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688AD-0BFC-CBF3-8635-7714FE9920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DE2C5968-CCB0-2866-363C-D1366DB0CB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8DE83EAD-18A2-27E3-5F2B-60C49932B16C}"/>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CE20E2B9-05FA-84C2-FB2F-876A2DD64387}"/>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619F4DB3-C460-088D-4AF8-865A2008EE11}"/>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2362049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D9848-7BF6-FED6-4986-77C3A2952570}"/>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61F9120E-0516-3BFE-F627-63569FA8D7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6AB2618E-5C81-7F8F-7BF3-4771892064FB}"/>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05D91E79-9922-7835-E4FF-BC235C4F9DDA}"/>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8F70D3C9-47B8-5A06-33FC-8A93F701CA83}"/>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3915005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079193-0DFD-0C59-FF5D-B9F82CF47BB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8CD9AB44-329E-DCC8-A95D-95B6AA64C3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0136AD69-D35F-8DA6-B488-AC65299C016F}"/>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7272FD64-CADD-2A1C-411C-08A8575F17C0}"/>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BEDE2807-5067-864E-ED7B-18A344A8EDDF}"/>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1180430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4542E-49CD-3CC8-F004-F70A2B706A7D}"/>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861D6709-69BD-FFCE-F5C0-B767B7681A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7C4B5DFE-E4C6-124E-5604-0633E53AF8F2}"/>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C9531BDC-04C4-E4D6-A46E-8015BC5A80D6}"/>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BF60A92D-59AE-50B7-0161-7A54EDBECF01}"/>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1795154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48280-1DE4-5162-1011-228241C080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2F241DFB-AD92-529F-4AEA-88B19538DE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DE47EC-623F-0C7C-2E97-A18A626796D1}"/>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56C82568-2272-9A37-5FD4-443DF6041CD6}"/>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13E6E7C4-E6E6-726F-88D2-29801C0EB6D4}"/>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1741573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DEA7D-73F7-2B3C-6296-34D0FB58670C}"/>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ADDFBA6E-208C-D07D-2133-61BFD10C30A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97CE662C-A65E-09E8-AFB9-EDB4592D14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B5A7AC5B-5222-C735-BB41-6AF8437D22AB}"/>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6" name="Footer Placeholder 5">
            <a:extLst>
              <a:ext uri="{FF2B5EF4-FFF2-40B4-BE49-F238E27FC236}">
                <a16:creationId xmlns:a16="http://schemas.microsoft.com/office/drawing/2014/main" id="{0E02E7B2-9312-94DC-3645-F6D9DD3983CD}"/>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72B140EA-635D-8A4B-EB50-79740DC8BDFE}"/>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2183984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9CF5E-012B-7F9C-3177-CC28511E9B1B}"/>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9F041D2E-1F54-E2E1-ECD7-3ECD0A8133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C5DD32-CC74-9F24-E2E0-B53E26611F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F86E320A-E866-8403-244C-99E62ED189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EA3948-A23A-B3C6-A21A-AFD5671FF6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5A8B5743-A9E7-7C4C-0E0D-0C6FA3565940}"/>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8" name="Footer Placeholder 7">
            <a:extLst>
              <a:ext uri="{FF2B5EF4-FFF2-40B4-BE49-F238E27FC236}">
                <a16:creationId xmlns:a16="http://schemas.microsoft.com/office/drawing/2014/main" id="{28B0AAF3-FBFD-0C5A-EDC6-B63C738D360C}"/>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F0E32330-4F01-54AB-E191-10AAFFB91AD5}"/>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276280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37CBD-DA1A-CA24-34AE-D31310DED154}"/>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36774718-5662-ADAE-C724-D832B608CB78}"/>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4" name="Footer Placeholder 3">
            <a:extLst>
              <a:ext uri="{FF2B5EF4-FFF2-40B4-BE49-F238E27FC236}">
                <a16:creationId xmlns:a16="http://schemas.microsoft.com/office/drawing/2014/main" id="{A541C614-9E68-A42B-6028-D25CC8BC439F}"/>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B9C664E9-4F0C-1FEC-F79F-30C9E922FFBF}"/>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1874700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123F52-1C7E-FD32-E1E1-E8D9A73A8F59}"/>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3" name="Footer Placeholder 2">
            <a:extLst>
              <a:ext uri="{FF2B5EF4-FFF2-40B4-BE49-F238E27FC236}">
                <a16:creationId xmlns:a16="http://schemas.microsoft.com/office/drawing/2014/main" id="{BA21D6DC-30BE-F90F-E939-F880C10C927E}"/>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7E6DE13A-FC39-92BA-8606-9FB5F3D26E40}"/>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3444722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3336C-97F6-4F57-FFA6-1CD56AC72E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79114154-9D28-0D65-4C04-9040B32C27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51A708F2-E788-7F95-EDAB-BC72D621D9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31CFEA-242C-9DD2-B18D-B637259B5BB4}"/>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6" name="Footer Placeholder 5">
            <a:extLst>
              <a:ext uri="{FF2B5EF4-FFF2-40B4-BE49-F238E27FC236}">
                <a16:creationId xmlns:a16="http://schemas.microsoft.com/office/drawing/2014/main" id="{E6E699EF-23CC-7249-DE40-A88FA9EF87C3}"/>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7C7F1A9E-9C57-D42D-6929-A33ED4CCC986}"/>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929262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E3481-D91E-68EA-49F0-0A98BCAFDA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C2F127B2-B712-1F9A-065A-8E581E8462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24DEBF0B-9DE4-D067-9046-E18473888F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1587C4-EAC8-3E9B-B98A-D32C8CC6113F}"/>
              </a:ext>
            </a:extLst>
          </p:cNvPr>
          <p:cNvSpPr>
            <a:spLocks noGrp="1"/>
          </p:cNvSpPr>
          <p:nvPr>
            <p:ph type="dt" sz="half" idx="10"/>
          </p:nvPr>
        </p:nvSpPr>
        <p:spPr/>
        <p:txBody>
          <a:bodyPr/>
          <a:lstStyle/>
          <a:p>
            <a:fld id="{091C5476-B720-2E45-8745-D0DC17B01926}" type="datetimeFigureOut">
              <a:rPr lang="en-CN" smtClean="0"/>
              <a:t>2023/5/5</a:t>
            </a:fld>
            <a:endParaRPr lang="en-CN"/>
          </a:p>
        </p:txBody>
      </p:sp>
      <p:sp>
        <p:nvSpPr>
          <p:cNvPr id="6" name="Footer Placeholder 5">
            <a:extLst>
              <a:ext uri="{FF2B5EF4-FFF2-40B4-BE49-F238E27FC236}">
                <a16:creationId xmlns:a16="http://schemas.microsoft.com/office/drawing/2014/main" id="{84A9156A-DDAF-2397-4C7A-5CDC9A2470C5}"/>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E26EB920-0EA7-E39A-2CB0-9FDBCFC8549D}"/>
              </a:ext>
            </a:extLst>
          </p:cNvPr>
          <p:cNvSpPr>
            <a:spLocks noGrp="1"/>
          </p:cNvSpPr>
          <p:nvPr>
            <p:ph type="sldNum" sz="quarter" idx="12"/>
          </p:nvPr>
        </p:nvSpPr>
        <p:spPr/>
        <p:txBody>
          <a:bodyPr/>
          <a:lstStyle/>
          <a:p>
            <a:fld id="{CFD0DDE5-CB8E-8E44-89B9-4F70FFD800A4}" type="slidenum">
              <a:rPr lang="en-CN" smtClean="0"/>
              <a:t>‹#›</a:t>
            </a:fld>
            <a:endParaRPr lang="en-CN"/>
          </a:p>
        </p:txBody>
      </p:sp>
    </p:spTree>
    <p:extLst>
      <p:ext uri="{BB962C8B-B14F-4D97-AF65-F5344CB8AC3E}">
        <p14:creationId xmlns:p14="http://schemas.microsoft.com/office/powerpoint/2010/main" val="2078559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71A5F94-42EE-8703-79CF-020A21E584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94E34D9A-07E1-849A-BAC5-4DB8FE6E80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82D3C495-9015-C25A-423D-08B5AD4B0C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1C5476-B720-2E45-8745-D0DC17B01926}" type="datetimeFigureOut">
              <a:rPr lang="en-CN" smtClean="0"/>
              <a:t>2023/5/5</a:t>
            </a:fld>
            <a:endParaRPr lang="en-CN"/>
          </a:p>
        </p:txBody>
      </p:sp>
      <p:sp>
        <p:nvSpPr>
          <p:cNvPr id="5" name="Footer Placeholder 4">
            <a:extLst>
              <a:ext uri="{FF2B5EF4-FFF2-40B4-BE49-F238E27FC236}">
                <a16:creationId xmlns:a16="http://schemas.microsoft.com/office/drawing/2014/main" id="{5A88D308-4303-97DA-930A-791F8770DF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37C687CD-FA53-2A18-482E-6E499DCC3F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D0DDE5-CB8E-8E44-89B9-4F70FFD800A4}" type="slidenum">
              <a:rPr lang="en-CN" smtClean="0"/>
              <a:t>‹#›</a:t>
            </a:fld>
            <a:endParaRPr lang="en-CN"/>
          </a:p>
        </p:txBody>
      </p:sp>
    </p:spTree>
    <p:extLst>
      <p:ext uri="{BB962C8B-B14F-4D97-AF65-F5344CB8AC3E}">
        <p14:creationId xmlns:p14="http://schemas.microsoft.com/office/powerpoint/2010/main" val="140383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liwc.wpengine.com/" TargetMode="External"/><Relationship Id="rId2" Type="http://schemas.openxmlformats.org/officeDocument/2006/relationships/hyperlink" Target="https://www.who.int/news-room/fact-sheets/detail/depression" TargetMode="Externa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hyperlink" Target="https://doi.org/10.1145/3372278.3391932"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iladrezazadeh/twitter_depression_detection/blob/main/data/processed/processed_data.csv" TargetMode="External"/><Relationship Id="rId2" Type="http://schemas.openxmlformats.org/officeDocument/2006/relationships/hyperlink" Target="https://www.kaggle.com/datasets/kazanova/sentiment140" TargetMode="Externa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example-ai.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58FB4AA-7058-4218-AE65-3ACD24A412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9F4026-C2F4-959B-4BD5-787152582364}"/>
              </a:ext>
            </a:extLst>
          </p:cNvPr>
          <p:cNvSpPr>
            <a:spLocks noGrp="1"/>
          </p:cNvSpPr>
          <p:nvPr>
            <p:ph type="title"/>
          </p:nvPr>
        </p:nvSpPr>
        <p:spPr>
          <a:xfrm>
            <a:off x="643466" y="753626"/>
            <a:ext cx="5334930" cy="3004145"/>
          </a:xfrm>
        </p:spPr>
        <p:txBody>
          <a:bodyPr vert="horz" lIns="91440" tIns="45720" rIns="91440" bIns="45720" rtlCol="0" anchor="b">
            <a:normAutofit/>
          </a:bodyPr>
          <a:lstStyle/>
          <a:p>
            <a:pPr algn="ctr"/>
            <a:r>
              <a:rPr lang="en-US" sz="5100" b="1" kern="1200" dirty="0">
                <a:solidFill>
                  <a:schemeClr val="tx1"/>
                </a:solidFill>
                <a:latin typeface="+mj-lt"/>
                <a:ea typeface="+mj-ea"/>
                <a:cs typeface="+mj-cs"/>
              </a:rPr>
              <a:t>Classify Depressive Tweet Using Machine Learning Tools</a:t>
            </a:r>
          </a:p>
        </p:txBody>
      </p:sp>
      <p:sp>
        <p:nvSpPr>
          <p:cNvPr id="25" name="Oval 24">
            <a:extLst>
              <a:ext uri="{FF2B5EF4-FFF2-40B4-BE49-F238E27FC236}">
                <a16:creationId xmlns:a16="http://schemas.microsoft.com/office/drawing/2014/main" id="{F35BC0E3-6FE4-4491-BA19-C0126066A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9082" y="939707"/>
            <a:ext cx="603494" cy="603494"/>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DB11BD18-218F-49C7-BE16-82AEA08B2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453" y="-4098"/>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pic>
        <p:nvPicPr>
          <p:cNvPr id="5" name="Content Placeholder 4" descr="Logo&#10;&#10;Description automatically generated">
            <a:extLst>
              <a:ext uri="{FF2B5EF4-FFF2-40B4-BE49-F238E27FC236}">
                <a16:creationId xmlns:a16="http://schemas.microsoft.com/office/drawing/2014/main" id="{27DF9188-9C63-57C6-0EBF-B71CC79BD6DD}"/>
              </a:ext>
            </a:extLst>
          </p:cNvPr>
          <p:cNvPicPr>
            <a:picLocks noChangeAspect="1"/>
          </p:cNvPicPr>
          <p:nvPr/>
        </p:nvPicPr>
        <p:blipFill rotWithShape="1">
          <a:blip r:embed="rId2"/>
          <a:srcRect t="3848" b="3423"/>
          <a:stretch/>
        </p:blipFill>
        <p:spPr>
          <a:xfrm>
            <a:off x="9547017" y="4405333"/>
            <a:ext cx="2644983" cy="2452667"/>
          </a:xfrm>
          <a:custGeom>
            <a:avLst/>
            <a:gdLst/>
            <a:ahLst/>
            <a:cxnLst/>
            <a:rect l="l" t="t" r="r" b="b"/>
            <a:pathLst>
              <a:path w="2644983" h="2452667">
                <a:moveTo>
                  <a:pt x="1542711" y="0"/>
                </a:moveTo>
                <a:cubicBezTo>
                  <a:pt x="1942094" y="0"/>
                  <a:pt x="2306029" y="151765"/>
                  <a:pt x="2579995" y="400769"/>
                </a:cubicBezTo>
                <a:lnTo>
                  <a:pt x="2644983" y="468935"/>
                </a:lnTo>
                <a:lnTo>
                  <a:pt x="2644983" y="2452667"/>
                </a:lnTo>
                <a:lnTo>
                  <a:pt x="299206" y="2452667"/>
                </a:lnTo>
                <a:lnTo>
                  <a:pt x="233100" y="2358504"/>
                </a:lnTo>
                <a:cubicBezTo>
                  <a:pt x="85367" y="2121846"/>
                  <a:pt x="0" y="1842248"/>
                  <a:pt x="0" y="1542711"/>
                </a:cubicBezTo>
                <a:cubicBezTo>
                  <a:pt x="0" y="690695"/>
                  <a:pt x="690695" y="0"/>
                  <a:pt x="1542711" y="0"/>
                </a:cubicBezTo>
                <a:close/>
              </a:path>
            </a:pathLst>
          </a:custGeom>
        </p:spPr>
      </p:pic>
      <p:pic>
        <p:nvPicPr>
          <p:cNvPr id="7" name="Picture 6" descr="Graphical user interface&#10;&#10;Description automatically generated">
            <a:extLst>
              <a:ext uri="{FF2B5EF4-FFF2-40B4-BE49-F238E27FC236}">
                <a16:creationId xmlns:a16="http://schemas.microsoft.com/office/drawing/2014/main" id="{C0A97345-CB15-6C39-E427-9B1B474D7AAE}"/>
              </a:ext>
            </a:extLst>
          </p:cNvPr>
          <p:cNvPicPr>
            <a:picLocks noChangeAspect="1"/>
          </p:cNvPicPr>
          <p:nvPr/>
        </p:nvPicPr>
        <p:blipFill rotWithShape="1">
          <a:blip r:embed="rId3"/>
          <a:srcRect r="1" b="13501"/>
          <a:stretch/>
        </p:blipFill>
        <p:spPr>
          <a:xfrm>
            <a:off x="6401202" y="1790202"/>
            <a:ext cx="3240592" cy="3240592"/>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pic>
        <p:nvPicPr>
          <p:cNvPr id="9" name="Content Placeholder 8" descr="A picture containing microscope, automaton&#10;&#10;Description automatically generated">
            <a:extLst>
              <a:ext uri="{FF2B5EF4-FFF2-40B4-BE49-F238E27FC236}">
                <a16:creationId xmlns:a16="http://schemas.microsoft.com/office/drawing/2014/main" id="{81C435E7-0A7C-4953-C7BA-E2BE618E4209}"/>
              </a:ext>
            </a:extLst>
          </p:cNvPr>
          <p:cNvPicPr>
            <a:picLocks noGrp="1" noChangeAspect="1"/>
          </p:cNvPicPr>
          <p:nvPr>
            <p:ph idx="1"/>
          </p:nvPr>
        </p:nvPicPr>
        <p:blipFill rotWithShape="1">
          <a:blip r:embed="rId4"/>
          <a:srcRect l="7662" r="8388" b="-3"/>
          <a:stretch/>
        </p:blipFill>
        <p:spPr>
          <a:xfrm>
            <a:off x="9490668" y="10"/>
            <a:ext cx="2701332" cy="2553877"/>
          </a:xfrm>
          <a:custGeom>
            <a:avLst/>
            <a:gdLst/>
            <a:ahLst/>
            <a:cxnLst/>
            <a:rect l="l" t="t" r="r" b="b"/>
            <a:pathLst>
              <a:path w="2701332" h="2553887">
                <a:moveTo>
                  <a:pt x="348631" y="0"/>
                </a:moveTo>
                <a:lnTo>
                  <a:pt x="2701332" y="0"/>
                </a:lnTo>
                <a:lnTo>
                  <a:pt x="2701332" y="2072295"/>
                </a:lnTo>
                <a:lnTo>
                  <a:pt x="2554656" y="2207207"/>
                </a:lnTo>
                <a:cubicBezTo>
                  <a:pt x="2285380" y="2424077"/>
                  <a:pt x="1943034" y="2553887"/>
                  <a:pt x="1570370" y="2553887"/>
                </a:cubicBezTo>
                <a:cubicBezTo>
                  <a:pt x="703078" y="2553887"/>
                  <a:pt x="0" y="1850809"/>
                  <a:pt x="0" y="983517"/>
                </a:cubicBezTo>
                <a:cubicBezTo>
                  <a:pt x="0" y="640496"/>
                  <a:pt x="109980" y="323163"/>
                  <a:pt x="296602" y="64855"/>
                </a:cubicBezTo>
                <a:close/>
              </a:path>
            </a:pathLst>
          </a:custGeom>
        </p:spPr>
      </p:pic>
      <p:cxnSp>
        <p:nvCxnSpPr>
          <p:cNvPr id="29" name="Straight Connector 28">
            <a:extLst>
              <a:ext uri="{FF2B5EF4-FFF2-40B4-BE49-F238E27FC236}">
                <a16:creationId xmlns:a16="http://schemas.microsoft.com/office/drawing/2014/main" id="{A054EDF5-7644-4A95-AB88-057FAB414F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598158" y="2804429"/>
            <a:ext cx="0" cy="1597708"/>
          </a:xfrm>
          <a:prstGeom prst="line">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cxnSp>
      <p:sp>
        <p:nvSpPr>
          <p:cNvPr id="31" name="Freeform: Shape 30">
            <a:extLst>
              <a:ext uri="{FF2B5EF4-FFF2-40B4-BE49-F238E27FC236}">
                <a16:creationId xmlns:a16="http://schemas.microsoft.com/office/drawing/2014/main" id="{EA996627-3E00-4A50-8640-F4F7D38C55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385468" y="3311355"/>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A619555D-3337-4F1A-9AFF-1DA3B921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067622" y="5349205"/>
            <a:ext cx="1835725" cy="1850365"/>
          </a:xfrm>
          <a:custGeom>
            <a:avLst/>
            <a:gdLst>
              <a:gd name="connsiteX0" fmla="*/ 1801138 w 1835725"/>
              <a:gd name="connsiteY0" fmla="*/ 1622662 h 1850365"/>
              <a:gd name="connsiteX1" fmla="*/ 1835717 w 1835725"/>
              <a:gd name="connsiteY1" fmla="*/ 1680254 h 1850365"/>
              <a:gd name="connsiteX2" fmla="*/ 1815722 w 1835725"/>
              <a:gd name="connsiteY2" fmla="*/ 1850365 h 1850365"/>
              <a:gd name="connsiteX3" fmla="*/ 1693039 w 1835725"/>
              <a:gd name="connsiteY3" fmla="*/ 1808259 h 1850365"/>
              <a:gd name="connsiteX4" fmla="*/ 1708939 w 1835725"/>
              <a:gd name="connsiteY4" fmla="*/ 1673301 h 1850365"/>
              <a:gd name="connsiteX5" fmla="*/ 1778129 w 1835725"/>
              <a:gd name="connsiteY5" fmla="*/ 1615979 h 1850365"/>
              <a:gd name="connsiteX6" fmla="*/ 1801138 w 1835725"/>
              <a:gd name="connsiteY6" fmla="*/ 1622662 h 1850365"/>
              <a:gd name="connsiteX7" fmla="*/ 1585229 w 1835725"/>
              <a:gd name="connsiteY7" fmla="*/ 764759 h 1850365"/>
              <a:gd name="connsiteX8" fmla="*/ 1623024 w 1835725"/>
              <a:gd name="connsiteY8" fmla="*/ 792810 h 1850365"/>
              <a:gd name="connsiteX9" fmla="*/ 1777614 w 1835725"/>
              <a:gd name="connsiteY9" fmla="*/ 1157141 h 1850365"/>
              <a:gd name="connsiteX10" fmla="*/ 1733799 w 1835725"/>
              <a:gd name="connsiteY10" fmla="*/ 1235532 h 1850365"/>
              <a:gd name="connsiteX11" fmla="*/ 1716464 w 1835725"/>
              <a:gd name="connsiteY11" fmla="*/ 1237722 h 1850365"/>
              <a:gd name="connsiteX12" fmla="*/ 1716464 w 1835725"/>
              <a:gd name="connsiteY12" fmla="*/ 1237913 h 1850365"/>
              <a:gd name="connsiteX13" fmla="*/ 1655409 w 1835725"/>
              <a:gd name="connsiteY13" fmla="*/ 1191717 h 1850365"/>
              <a:gd name="connsiteX14" fmla="*/ 1513200 w 1835725"/>
              <a:gd name="connsiteY14" fmla="*/ 856627 h 1850365"/>
              <a:gd name="connsiteX15" fmla="*/ 1538499 w 1835725"/>
              <a:gd name="connsiteY15" fmla="*/ 770415 h 1850365"/>
              <a:gd name="connsiteX16" fmla="*/ 1585229 w 1835725"/>
              <a:gd name="connsiteY16" fmla="*/ 764759 h 1850365"/>
              <a:gd name="connsiteX17" fmla="*/ 477919 w 1835725"/>
              <a:gd name="connsiteY17" fmla="*/ 21437 h 1850365"/>
              <a:gd name="connsiteX18" fmla="*/ 509236 w 1835725"/>
              <a:gd name="connsiteY18" fmla="*/ 84182 h 1850365"/>
              <a:gd name="connsiteX19" fmla="*/ 445829 w 1835725"/>
              <a:gd name="connsiteY19" fmla="*/ 139871 h 1850365"/>
              <a:gd name="connsiteX20" fmla="*/ 437447 w 1835725"/>
              <a:gd name="connsiteY20" fmla="*/ 139395 h 1850365"/>
              <a:gd name="connsiteX21" fmla="*/ 73211 w 1835725"/>
              <a:gd name="connsiteY21" fmla="*/ 137204 h 1850365"/>
              <a:gd name="connsiteX22" fmla="*/ 749 w 1835725"/>
              <a:gd name="connsiteY22" fmla="*/ 84082 h 1850365"/>
              <a:gd name="connsiteX23" fmla="*/ 53871 w 1835725"/>
              <a:gd name="connsiteY23" fmla="*/ 11621 h 1850365"/>
              <a:gd name="connsiteX24" fmla="*/ 58352 w 1835725"/>
              <a:gd name="connsiteY24" fmla="*/ 11093 h 1850365"/>
              <a:gd name="connsiteX25" fmla="*/ 454020 w 1835725"/>
              <a:gd name="connsiteY25" fmla="*/ 13474 h 1850365"/>
              <a:gd name="connsiteX26" fmla="*/ 477919 w 1835725"/>
              <a:gd name="connsiteY26" fmla="*/ 21437 h 1850365"/>
              <a:gd name="connsiteX27" fmla="*/ 957797 w 1835725"/>
              <a:gd name="connsiteY27" fmla="*/ 167970 h 1850365"/>
              <a:gd name="connsiteX28" fmla="*/ 1286982 w 1835725"/>
              <a:gd name="connsiteY28" fmla="*/ 387616 h 1850365"/>
              <a:gd name="connsiteX29" fmla="*/ 1293725 w 1835725"/>
              <a:gd name="connsiteY29" fmla="*/ 477075 h 1850365"/>
              <a:gd name="connsiteX30" fmla="*/ 1245453 w 1835725"/>
              <a:gd name="connsiteY30" fmla="*/ 499154 h 1850365"/>
              <a:gd name="connsiteX31" fmla="*/ 1245167 w 1835725"/>
              <a:gd name="connsiteY31" fmla="*/ 499154 h 1850365"/>
              <a:gd name="connsiteX32" fmla="*/ 1203638 w 1835725"/>
              <a:gd name="connsiteY32" fmla="*/ 484104 h 1850365"/>
              <a:gd name="connsiteX33" fmla="*/ 900647 w 1835725"/>
              <a:gd name="connsiteY33" fmla="*/ 281508 h 1850365"/>
              <a:gd name="connsiteX34" fmla="*/ 872454 w 1835725"/>
              <a:gd name="connsiteY34" fmla="*/ 196164 h 1850365"/>
              <a:gd name="connsiteX35" fmla="*/ 957797 w 1835725"/>
              <a:gd name="connsiteY35" fmla="*/ 167970 h 1850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35725" h="1850365">
                <a:moveTo>
                  <a:pt x="1801138" y="1622662"/>
                </a:moveTo>
                <a:cubicBezTo>
                  <a:pt x="1822106" y="1633400"/>
                  <a:pt x="1836117" y="1655372"/>
                  <a:pt x="1835717" y="1680254"/>
                </a:cubicBezTo>
                <a:lnTo>
                  <a:pt x="1815722" y="1850365"/>
                </a:lnTo>
                <a:lnTo>
                  <a:pt x="1693039" y="1808259"/>
                </a:lnTo>
                <a:lnTo>
                  <a:pt x="1708939" y="1673301"/>
                </a:ln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wrap="square" rtlCol="0" anchor="ctr">
            <a:noAutofit/>
          </a:bodyPr>
          <a:lstStyle/>
          <a:p>
            <a:endParaRPr lang="en-US"/>
          </a:p>
        </p:txBody>
      </p:sp>
      <p:sp>
        <p:nvSpPr>
          <p:cNvPr id="35" name="Freeform: Shape 34">
            <a:extLst>
              <a:ext uri="{FF2B5EF4-FFF2-40B4-BE49-F238E27FC236}">
                <a16:creationId xmlns:a16="http://schemas.microsoft.com/office/drawing/2014/main" id="{CF5E7AE0-415D-4236-B5E6-F2FC68DB9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1302" y="6106160"/>
            <a:ext cx="1804272" cy="746882"/>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4"/>
              </a:solidFill>
            </a:endParaRPr>
          </a:p>
        </p:txBody>
      </p:sp>
    </p:spTree>
    <p:extLst>
      <p:ext uri="{BB962C8B-B14F-4D97-AF65-F5344CB8AC3E}">
        <p14:creationId xmlns:p14="http://schemas.microsoft.com/office/powerpoint/2010/main" val="2041237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71B17F-18D1-0ABD-A41E-D96B4D497541}"/>
              </a:ext>
            </a:extLst>
          </p:cNvPr>
          <p:cNvSpPr>
            <a:spLocks noGrp="1"/>
          </p:cNvSpPr>
          <p:nvPr>
            <p:ph idx="1"/>
          </p:nvPr>
        </p:nvSpPr>
        <p:spPr>
          <a:xfrm>
            <a:off x="838200" y="1905139"/>
            <a:ext cx="10515600" cy="4351338"/>
          </a:xfrm>
        </p:spPr>
        <p:txBody>
          <a:bodyPr/>
          <a:lstStyle/>
          <a:p>
            <a:r>
              <a:rPr lang="en-CN" dirty="0"/>
              <a:t>Traditional Classifiers : Logistic Regression, Support Vector Machine, K-Nearest Neighbors Algorithm, Random Forests. Except KNN, all achieved good performace (More than 95%).</a:t>
            </a:r>
          </a:p>
          <a:p>
            <a:endParaRPr lang="en-CN" dirty="0"/>
          </a:p>
          <a:p>
            <a:r>
              <a:rPr lang="en-CN" dirty="0"/>
              <a:t>Deep Learning Model : Long Short Memory</a:t>
            </a:r>
          </a:p>
          <a:p>
            <a:endParaRPr lang="en-CN" dirty="0"/>
          </a:p>
          <a:p>
            <a:r>
              <a:rPr lang="en-CN" dirty="0"/>
              <a:t>Pre Trained Model : BERT, BERT could classify 2000 tweet in 100% correct.</a:t>
            </a:r>
          </a:p>
          <a:p>
            <a:endParaRPr lang="en-CN" dirty="0"/>
          </a:p>
        </p:txBody>
      </p:sp>
      <p:sp>
        <p:nvSpPr>
          <p:cNvPr id="4" name="Title 1">
            <a:extLst>
              <a:ext uri="{FF2B5EF4-FFF2-40B4-BE49-F238E27FC236}">
                <a16:creationId xmlns:a16="http://schemas.microsoft.com/office/drawing/2014/main" id="{C640DED9-E6AD-09F4-04CF-1414A13C6172}"/>
              </a:ext>
            </a:extLst>
          </p:cNvPr>
          <p:cNvSpPr>
            <a:spLocks noGrp="1"/>
          </p:cNvSpPr>
          <p:nvPr>
            <p:ph type="title"/>
          </p:nvPr>
        </p:nvSpPr>
        <p:spPr>
          <a:xfrm>
            <a:off x="838200" y="189052"/>
            <a:ext cx="10515600" cy="948419"/>
          </a:xfrm>
        </p:spPr>
        <p:txBody>
          <a:bodyPr>
            <a:normAutofit/>
          </a:bodyPr>
          <a:lstStyle/>
          <a:p>
            <a:r>
              <a:rPr lang="en-CN" sz="4800" b="1" i="1" dirty="0">
                <a:latin typeface="+mn-lt"/>
              </a:rPr>
              <a:t>Classification Models</a:t>
            </a:r>
          </a:p>
        </p:txBody>
      </p:sp>
      <p:pic>
        <p:nvPicPr>
          <p:cNvPr id="5" name="Picture 4" descr="Logo, company name&#10;&#10;Description automatically generated">
            <a:extLst>
              <a:ext uri="{FF2B5EF4-FFF2-40B4-BE49-F238E27FC236}">
                <a16:creationId xmlns:a16="http://schemas.microsoft.com/office/drawing/2014/main" id="{687D2CDF-868A-F167-54C3-E20A5AE88E8E}"/>
              </a:ext>
            </a:extLst>
          </p:cNvPr>
          <p:cNvPicPr>
            <a:picLocks noChangeAspect="1"/>
          </p:cNvPicPr>
          <p:nvPr/>
        </p:nvPicPr>
        <p:blipFill>
          <a:blip r:embed="rId2"/>
          <a:stretch>
            <a:fillRect/>
          </a:stretch>
        </p:blipFill>
        <p:spPr>
          <a:xfrm>
            <a:off x="8996362" y="183153"/>
            <a:ext cx="2900363" cy="948418"/>
          </a:xfrm>
          <a:prstGeom prst="rect">
            <a:avLst/>
          </a:prstGeom>
        </p:spPr>
      </p:pic>
    </p:spTree>
    <p:extLst>
      <p:ext uri="{BB962C8B-B14F-4D97-AF65-F5344CB8AC3E}">
        <p14:creationId xmlns:p14="http://schemas.microsoft.com/office/powerpoint/2010/main" val="2584927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CC9FE0C-0655-B32C-0EFB-F27416B4BDA3}"/>
              </a:ext>
            </a:extLst>
          </p:cNvPr>
          <p:cNvSpPr>
            <a:spLocks noGrp="1"/>
          </p:cNvSpPr>
          <p:nvPr>
            <p:ph type="title"/>
          </p:nvPr>
        </p:nvSpPr>
        <p:spPr>
          <a:xfrm>
            <a:off x="838200" y="189052"/>
            <a:ext cx="10515600" cy="948419"/>
          </a:xfrm>
        </p:spPr>
        <p:txBody>
          <a:bodyPr>
            <a:normAutofit/>
          </a:bodyPr>
          <a:lstStyle/>
          <a:p>
            <a:r>
              <a:rPr lang="en-CN" sz="4800" b="1" i="1" dirty="0">
                <a:latin typeface="+mn-lt"/>
              </a:rPr>
              <a:t>Web Application</a:t>
            </a:r>
          </a:p>
        </p:txBody>
      </p:sp>
      <p:pic>
        <p:nvPicPr>
          <p:cNvPr id="5" name="Picture 4" descr="Logo, company name&#10;&#10;Description automatically generated">
            <a:extLst>
              <a:ext uri="{FF2B5EF4-FFF2-40B4-BE49-F238E27FC236}">
                <a16:creationId xmlns:a16="http://schemas.microsoft.com/office/drawing/2014/main" id="{49F843D8-975E-45CD-728E-6D98CEE90C93}"/>
              </a:ext>
            </a:extLst>
          </p:cNvPr>
          <p:cNvPicPr>
            <a:picLocks noChangeAspect="1"/>
          </p:cNvPicPr>
          <p:nvPr/>
        </p:nvPicPr>
        <p:blipFill>
          <a:blip r:embed="rId2"/>
          <a:stretch>
            <a:fillRect/>
          </a:stretch>
        </p:blipFill>
        <p:spPr>
          <a:xfrm>
            <a:off x="8996362" y="183153"/>
            <a:ext cx="2900363" cy="948418"/>
          </a:xfrm>
          <a:prstGeom prst="rect">
            <a:avLst/>
          </a:prstGeom>
        </p:spPr>
      </p:pic>
      <p:pic>
        <p:nvPicPr>
          <p:cNvPr id="1026" name="Picture 2" descr="Image text">
            <a:extLst>
              <a:ext uri="{FF2B5EF4-FFF2-40B4-BE49-F238E27FC236}">
                <a16:creationId xmlns:a16="http://schemas.microsoft.com/office/drawing/2014/main" id="{00D64F29-586A-7D90-5882-5FB9FDCD31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712264"/>
            <a:ext cx="7220445" cy="17167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text">
            <a:extLst>
              <a:ext uri="{FF2B5EF4-FFF2-40B4-BE49-F238E27FC236}">
                <a16:creationId xmlns:a16="http://schemas.microsoft.com/office/drawing/2014/main" id="{4C9CB38E-C83B-8438-1279-A002E3DD14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199" y="4160555"/>
            <a:ext cx="7486959" cy="1716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371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DC1753E-B082-46D1-C8E8-F7901E1625F5}"/>
              </a:ext>
            </a:extLst>
          </p:cNvPr>
          <p:cNvSpPr>
            <a:spLocks noGrp="1"/>
          </p:cNvSpPr>
          <p:nvPr>
            <p:ph type="title"/>
          </p:nvPr>
        </p:nvSpPr>
        <p:spPr>
          <a:xfrm>
            <a:off x="744896" y="3823622"/>
            <a:ext cx="10640754" cy="775845"/>
          </a:xfrm>
        </p:spPr>
        <p:txBody>
          <a:bodyPr vert="horz" lIns="91440" tIns="45720" rIns="91440" bIns="45720" rtlCol="0" anchor="b">
            <a:normAutofit/>
          </a:bodyPr>
          <a:lstStyle/>
          <a:p>
            <a:pPr algn="ctr"/>
            <a:r>
              <a:rPr lang="en-US" sz="4800" b="1" i="1" kern="1200" dirty="0">
                <a:solidFill>
                  <a:schemeClr val="tx2"/>
                </a:solidFill>
                <a:latin typeface="+mj-lt"/>
                <a:ea typeface="+mj-ea"/>
                <a:cs typeface="+mj-cs"/>
              </a:rPr>
              <a:t>Results Of My Work</a:t>
            </a:r>
          </a:p>
        </p:txBody>
      </p:sp>
      <p:grpSp>
        <p:nvGrpSpPr>
          <p:cNvPr id="14" name="Group 13">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15" name="Freeform: Shape 14">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8" name="Freeform: Shape 17">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Logo, company name&#10;&#10;Description automatically generated">
            <a:extLst>
              <a:ext uri="{FF2B5EF4-FFF2-40B4-BE49-F238E27FC236}">
                <a16:creationId xmlns:a16="http://schemas.microsoft.com/office/drawing/2014/main" id="{B06E4DEC-84BA-0534-04D8-FA4C5370AEC7}"/>
              </a:ext>
            </a:extLst>
          </p:cNvPr>
          <p:cNvPicPr>
            <a:picLocks noChangeAspect="1"/>
          </p:cNvPicPr>
          <p:nvPr/>
        </p:nvPicPr>
        <p:blipFill>
          <a:blip r:embed="rId2"/>
          <a:stretch>
            <a:fillRect/>
          </a:stretch>
        </p:blipFill>
        <p:spPr>
          <a:xfrm>
            <a:off x="1734637" y="320231"/>
            <a:ext cx="8661273" cy="2836567"/>
          </a:xfrm>
          <a:prstGeom prst="rect">
            <a:avLst/>
          </a:prstGeom>
        </p:spPr>
      </p:pic>
      <p:grpSp>
        <p:nvGrpSpPr>
          <p:cNvPr id="20" name="Group 19">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1" name="Freeform: Shape 20">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28299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9D33292-3B5C-F0AA-09BA-A1E9DC0BC5EE}"/>
              </a:ext>
            </a:extLst>
          </p:cNvPr>
          <p:cNvSpPr>
            <a:spLocks noGrp="1"/>
          </p:cNvSpPr>
          <p:nvPr>
            <p:ph type="title"/>
          </p:nvPr>
        </p:nvSpPr>
        <p:spPr>
          <a:xfrm>
            <a:off x="838200" y="189052"/>
            <a:ext cx="10515600" cy="948419"/>
          </a:xfrm>
        </p:spPr>
        <p:txBody>
          <a:bodyPr>
            <a:normAutofit/>
          </a:bodyPr>
          <a:lstStyle/>
          <a:p>
            <a:r>
              <a:rPr lang="en-CN" sz="4800" b="1" i="1" dirty="0">
                <a:latin typeface="+mn-lt"/>
              </a:rPr>
              <a:t>Two Steps Data Filter</a:t>
            </a:r>
          </a:p>
        </p:txBody>
      </p:sp>
      <p:pic>
        <p:nvPicPr>
          <p:cNvPr id="6" name="Picture 5" descr="Logo, company name&#10;&#10;Description automatically generated">
            <a:extLst>
              <a:ext uri="{FF2B5EF4-FFF2-40B4-BE49-F238E27FC236}">
                <a16:creationId xmlns:a16="http://schemas.microsoft.com/office/drawing/2014/main" id="{4372C185-555D-B1F7-5F44-9AA8D5AFB07C}"/>
              </a:ext>
            </a:extLst>
          </p:cNvPr>
          <p:cNvPicPr>
            <a:picLocks noChangeAspect="1"/>
          </p:cNvPicPr>
          <p:nvPr/>
        </p:nvPicPr>
        <p:blipFill>
          <a:blip r:embed="rId2"/>
          <a:stretch>
            <a:fillRect/>
          </a:stretch>
        </p:blipFill>
        <p:spPr>
          <a:xfrm>
            <a:off x="8996362" y="183153"/>
            <a:ext cx="2900363" cy="948418"/>
          </a:xfrm>
          <a:prstGeom prst="rect">
            <a:avLst/>
          </a:prstGeom>
        </p:spPr>
      </p:pic>
      <p:sp>
        <p:nvSpPr>
          <p:cNvPr id="3" name="Rounded Rectangle 2">
            <a:extLst>
              <a:ext uri="{FF2B5EF4-FFF2-40B4-BE49-F238E27FC236}">
                <a16:creationId xmlns:a16="http://schemas.microsoft.com/office/drawing/2014/main" id="{2F7422C5-1DCC-3796-B77C-69F7A80F1CA2}"/>
              </a:ext>
            </a:extLst>
          </p:cNvPr>
          <p:cNvSpPr/>
          <p:nvPr/>
        </p:nvSpPr>
        <p:spPr>
          <a:xfrm>
            <a:off x="1087798" y="3192166"/>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Depressive Tweet (Label 1)</a:t>
            </a:r>
          </a:p>
        </p:txBody>
      </p:sp>
      <p:cxnSp>
        <p:nvCxnSpPr>
          <p:cNvPr id="7" name="Straight Arrow Connector 6">
            <a:extLst>
              <a:ext uri="{FF2B5EF4-FFF2-40B4-BE49-F238E27FC236}">
                <a16:creationId xmlns:a16="http://schemas.microsoft.com/office/drawing/2014/main" id="{B252E062-0523-86DC-9146-22B0043229F9}"/>
              </a:ext>
            </a:extLst>
          </p:cNvPr>
          <p:cNvCxnSpPr>
            <a:cxnSpLocks/>
            <a:stCxn id="3" idx="3"/>
            <a:endCxn id="8" idx="1"/>
          </p:cNvCxnSpPr>
          <p:nvPr/>
        </p:nvCxnSpPr>
        <p:spPr>
          <a:xfrm flipV="1">
            <a:off x="3188447" y="3634991"/>
            <a:ext cx="752415" cy="14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EBE9C3A8-C07F-DCEB-1A0B-3546AD0FDF7F}"/>
              </a:ext>
            </a:extLst>
          </p:cNvPr>
          <p:cNvSpPr/>
          <p:nvPr/>
        </p:nvSpPr>
        <p:spPr>
          <a:xfrm>
            <a:off x="3940862" y="3177791"/>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T</a:t>
            </a:r>
            <a:r>
              <a:rPr lang="en-US" altLang="zh-CN" dirty="0" err="1"/>
              <a:t>extBlob</a:t>
            </a:r>
            <a:r>
              <a:rPr lang="en-US" altLang="zh-CN" dirty="0"/>
              <a:t> Sentiment Analysis (19.8% left)</a:t>
            </a:r>
            <a:endParaRPr lang="en-CN" dirty="0"/>
          </a:p>
        </p:txBody>
      </p:sp>
      <p:sp>
        <p:nvSpPr>
          <p:cNvPr id="9" name="Rounded Rectangle 8">
            <a:extLst>
              <a:ext uri="{FF2B5EF4-FFF2-40B4-BE49-F238E27FC236}">
                <a16:creationId xmlns:a16="http://schemas.microsoft.com/office/drawing/2014/main" id="{32AFDD13-B03E-47DF-B84F-B3E9A8C3EBAF}"/>
              </a:ext>
            </a:extLst>
          </p:cNvPr>
          <p:cNvSpPr/>
          <p:nvPr/>
        </p:nvSpPr>
        <p:spPr>
          <a:xfrm>
            <a:off x="6793926" y="2779625"/>
            <a:ext cx="2100649" cy="171073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Zero shot classification model (</a:t>
            </a:r>
            <a:r>
              <a:rPr lang="en-US" dirty="0" err="1"/>
              <a:t>bart</a:t>
            </a:r>
            <a:r>
              <a:rPr lang="en-US" dirty="0"/>
              <a:t>-large-</a:t>
            </a:r>
            <a:r>
              <a:rPr lang="en-US" dirty="0" err="1"/>
              <a:t>mnli</a:t>
            </a:r>
            <a:r>
              <a:rPr lang="en-US" dirty="0"/>
              <a:t>)</a:t>
            </a:r>
            <a:endParaRPr lang="en-CN" dirty="0"/>
          </a:p>
        </p:txBody>
      </p:sp>
      <p:sp>
        <p:nvSpPr>
          <p:cNvPr id="10" name="Rounded Rectangle 9">
            <a:extLst>
              <a:ext uri="{FF2B5EF4-FFF2-40B4-BE49-F238E27FC236}">
                <a16:creationId xmlns:a16="http://schemas.microsoft.com/office/drawing/2014/main" id="{D719500E-FC69-AA34-3CB0-DE1C62833034}"/>
              </a:ext>
            </a:extLst>
          </p:cNvPr>
          <p:cNvSpPr/>
          <p:nvPr/>
        </p:nvSpPr>
        <p:spPr>
          <a:xfrm>
            <a:off x="9646990" y="3177791"/>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Filtered Depressive Tweet (18.6% left)</a:t>
            </a:r>
          </a:p>
        </p:txBody>
      </p:sp>
      <p:cxnSp>
        <p:nvCxnSpPr>
          <p:cNvPr id="11" name="Straight Arrow Connector 10">
            <a:extLst>
              <a:ext uri="{FF2B5EF4-FFF2-40B4-BE49-F238E27FC236}">
                <a16:creationId xmlns:a16="http://schemas.microsoft.com/office/drawing/2014/main" id="{3C7CFEF1-A741-2D0A-B932-5A5EDFB02E75}"/>
              </a:ext>
            </a:extLst>
          </p:cNvPr>
          <p:cNvCxnSpPr>
            <a:cxnSpLocks/>
            <a:stCxn id="8" idx="3"/>
            <a:endCxn id="9" idx="1"/>
          </p:cNvCxnSpPr>
          <p:nvPr/>
        </p:nvCxnSpPr>
        <p:spPr>
          <a:xfrm>
            <a:off x="6041511" y="3634991"/>
            <a:ext cx="7524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9E9C42F4-35EE-0EA6-AB8C-81FD122AFBE6}"/>
              </a:ext>
            </a:extLst>
          </p:cNvPr>
          <p:cNvCxnSpPr>
            <a:cxnSpLocks/>
            <a:stCxn id="9" idx="3"/>
            <a:endCxn id="10" idx="1"/>
          </p:cNvCxnSpPr>
          <p:nvPr/>
        </p:nvCxnSpPr>
        <p:spPr>
          <a:xfrm>
            <a:off x="8894575" y="3634991"/>
            <a:ext cx="7524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1439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5619879-0BA2-AF63-738A-8F5F97BF2A8E}"/>
              </a:ext>
            </a:extLst>
          </p:cNvPr>
          <p:cNvSpPr>
            <a:spLocks noGrp="1"/>
          </p:cNvSpPr>
          <p:nvPr>
            <p:ph type="title"/>
          </p:nvPr>
        </p:nvSpPr>
        <p:spPr>
          <a:xfrm>
            <a:off x="838200" y="189052"/>
            <a:ext cx="10515600" cy="948419"/>
          </a:xfrm>
        </p:spPr>
        <p:txBody>
          <a:bodyPr>
            <a:normAutofit/>
          </a:bodyPr>
          <a:lstStyle/>
          <a:p>
            <a:r>
              <a:rPr lang="en-CN" sz="4800" b="1" i="1" dirty="0">
                <a:latin typeface="+mn-lt"/>
              </a:rPr>
              <a:t>Word Cloud</a:t>
            </a:r>
          </a:p>
        </p:txBody>
      </p:sp>
      <p:pic>
        <p:nvPicPr>
          <p:cNvPr id="6" name="Picture 5" descr="Logo, company name&#10;&#10;Description automatically generated">
            <a:extLst>
              <a:ext uri="{FF2B5EF4-FFF2-40B4-BE49-F238E27FC236}">
                <a16:creationId xmlns:a16="http://schemas.microsoft.com/office/drawing/2014/main" id="{A1CDEFAD-76BA-C0C5-5BA0-F5ECA819ABC4}"/>
              </a:ext>
            </a:extLst>
          </p:cNvPr>
          <p:cNvPicPr>
            <a:picLocks noChangeAspect="1"/>
          </p:cNvPicPr>
          <p:nvPr/>
        </p:nvPicPr>
        <p:blipFill>
          <a:blip r:embed="rId2"/>
          <a:stretch>
            <a:fillRect/>
          </a:stretch>
        </p:blipFill>
        <p:spPr>
          <a:xfrm>
            <a:off x="8996362" y="183153"/>
            <a:ext cx="2900363" cy="948418"/>
          </a:xfrm>
          <a:prstGeom prst="rect">
            <a:avLst/>
          </a:prstGeom>
        </p:spPr>
      </p:pic>
      <p:pic>
        <p:nvPicPr>
          <p:cNvPr id="1026" name="Picture 2">
            <a:extLst>
              <a:ext uri="{FF2B5EF4-FFF2-40B4-BE49-F238E27FC236}">
                <a16:creationId xmlns:a16="http://schemas.microsoft.com/office/drawing/2014/main" id="{CBE8877D-ECC6-9E92-B27F-87FAB6463D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75" y="2420881"/>
            <a:ext cx="5805152" cy="30761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EF0B546-3501-749B-744A-E2910C9A4B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1573" y="2420881"/>
            <a:ext cx="5805152" cy="30761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66CBCD4-748B-62AE-DDE9-74D98F8A5EEE}"/>
              </a:ext>
            </a:extLst>
          </p:cNvPr>
          <p:cNvSpPr txBox="1"/>
          <p:nvPr/>
        </p:nvSpPr>
        <p:spPr>
          <a:xfrm>
            <a:off x="2126512" y="1771122"/>
            <a:ext cx="1998920" cy="461665"/>
          </a:xfrm>
          <a:prstGeom prst="rect">
            <a:avLst/>
          </a:prstGeom>
          <a:noFill/>
        </p:spPr>
        <p:txBody>
          <a:bodyPr wrap="square" rtlCol="0">
            <a:spAutoFit/>
          </a:bodyPr>
          <a:lstStyle/>
          <a:p>
            <a:r>
              <a:rPr lang="en-CN" sz="2400" dirty="0"/>
              <a:t>Normal Tweet</a:t>
            </a:r>
          </a:p>
        </p:txBody>
      </p:sp>
      <p:sp>
        <p:nvSpPr>
          <p:cNvPr id="8" name="TextBox 7">
            <a:extLst>
              <a:ext uri="{FF2B5EF4-FFF2-40B4-BE49-F238E27FC236}">
                <a16:creationId xmlns:a16="http://schemas.microsoft.com/office/drawing/2014/main" id="{43DD2577-CE62-ABCB-20E8-FF4A4D628469}"/>
              </a:ext>
            </a:extLst>
          </p:cNvPr>
          <p:cNvSpPr txBox="1"/>
          <p:nvPr/>
        </p:nvSpPr>
        <p:spPr>
          <a:xfrm>
            <a:off x="7662529" y="1771123"/>
            <a:ext cx="2402959" cy="461665"/>
          </a:xfrm>
          <a:prstGeom prst="rect">
            <a:avLst/>
          </a:prstGeom>
          <a:noFill/>
        </p:spPr>
        <p:txBody>
          <a:bodyPr wrap="square" rtlCol="0">
            <a:spAutoFit/>
          </a:bodyPr>
          <a:lstStyle/>
          <a:p>
            <a:r>
              <a:rPr lang="en-CN" sz="2400" dirty="0"/>
              <a:t>Depressive Tweet</a:t>
            </a:r>
          </a:p>
        </p:txBody>
      </p:sp>
    </p:spTree>
    <p:extLst>
      <p:ext uri="{BB962C8B-B14F-4D97-AF65-F5344CB8AC3E}">
        <p14:creationId xmlns:p14="http://schemas.microsoft.com/office/powerpoint/2010/main" val="2588307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5498B41-EB16-D8EA-5D3E-A92E2E4077CA}"/>
              </a:ext>
            </a:extLst>
          </p:cNvPr>
          <p:cNvSpPr>
            <a:spLocks noGrp="1"/>
          </p:cNvSpPr>
          <p:nvPr>
            <p:ph type="title"/>
          </p:nvPr>
        </p:nvSpPr>
        <p:spPr>
          <a:xfrm>
            <a:off x="838200" y="189052"/>
            <a:ext cx="10515600" cy="948419"/>
          </a:xfrm>
        </p:spPr>
        <p:txBody>
          <a:bodyPr>
            <a:normAutofit/>
          </a:bodyPr>
          <a:lstStyle/>
          <a:p>
            <a:r>
              <a:rPr lang="en-CN" sz="4800" b="1" i="1" dirty="0">
                <a:latin typeface="+mn-lt"/>
              </a:rPr>
              <a:t>Model Performance</a:t>
            </a:r>
          </a:p>
        </p:txBody>
      </p:sp>
      <p:pic>
        <p:nvPicPr>
          <p:cNvPr id="5" name="Picture 4" descr="Logo, company name&#10;&#10;Description automatically generated">
            <a:extLst>
              <a:ext uri="{FF2B5EF4-FFF2-40B4-BE49-F238E27FC236}">
                <a16:creationId xmlns:a16="http://schemas.microsoft.com/office/drawing/2014/main" id="{6B38742D-1360-F33E-AC46-B5698655EC71}"/>
              </a:ext>
            </a:extLst>
          </p:cNvPr>
          <p:cNvPicPr>
            <a:picLocks noChangeAspect="1"/>
          </p:cNvPicPr>
          <p:nvPr/>
        </p:nvPicPr>
        <p:blipFill>
          <a:blip r:embed="rId2"/>
          <a:stretch>
            <a:fillRect/>
          </a:stretch>
        </p:blipFill>
        <p:spPr>
          <a:xfrm>
            <a:off x="8996362" y="183153"/>
            <a:ext cx="2900363" cy="948418"/>
          </a:xfrm>
          <a:prstGeom prst="rect">
            <a:avLst/>
          </a:prstGeom>
        </p:spPr>
      </p:pic>
      <p:pic>
        <p:nvPicPr>
          <p:cNvPr id="1026" name="Picture 2">
            <a:extLst>
              <a:ext uri="{FF2B5EF4-FFF2-40B4-BE49-F238E27FC236}">
                <a16:creationId xmlns:a16="http://schemas.microsoft.com/office/drawing/2014/main" id="{BB90E269-B05B-8E68-9B26-91A2BE9782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0090" y="1606826"/>
            <a:ext cx="7951820" cy="49163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2596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ogo, company name&#10;&#10;Description automatically generated">
            <a:extLst>
              <a:ext uri="{FF2B5EF4-FFF2-40B4-BE49-F238E27FC236}">
                <a16:creationId xmlns:a16="http://schemas.microsoft.com/office/drawing/2014/main" id="{FE452418-3756-47CB-90F4-7BA2E228B676}"/>
              </a:ext>
            </a:extLst>
          </p:cNvPr>
          <p:cNvPicPr>
            <a:picLocks noChangeAspect="1"/>
          </p:cNvPicPr>
          <p:nvPr/>
        </p:nvPicPr>
        <p:blipFill>
          <a:blip r:embed="rId3"/>
          <a:stretch>
            <a:fillRect/>
          </a:stretch>
        </p:blipFill>
        <p:spPr>
          <a:xfrm>
            <a:off x="8996362" y="183153"/>
            <a:ext cx="2900363" cy="948418"/>
          </a:xfrm>
          <a:prstGeom prst="rect">
            <a:avLst/>
          </a:prstGeom>
        </p:spPr>
      </p:pic>
      <p:sp>
        <p:nvSpPr>
          <p:cNvPr id="5" name="Title 1">
            <a:extLst>
              <a:ext uri="{FF2B5EF4-FFF2-40B4-BE49-F238E27FC236}">
                <a16:creationId xmlns:a16="http://schemas.microsoft.com/office/drawing/2014/main" id="{BB17208B-54AB-B06B-47DF-D7DD6D15FD11}"/>
              </a:ext>
            </a:extLst>
          </p:cNvPr>
          <p:cNvSpPr>
            <a:spLocks noGrp="1"/>
          </p:cNvSpPr>
          <p:nvPr>
            <p:ph type="title"/>
          </p:nvPr>
        </p:nvSpPr>
        <p:spPr>
          <a:xfrm>
            <a:off x="838200" y="189052"/>
            <a:ext cx="10515600" cy="948419"/>
          </a:xfrm>
        </p:spPr>
        <p:txBody>
          <a:bodyPr>
            <a:normAutofit/>
          </a:bodyPr>
          <a:lstStyle/>
          <a:p>
            <a:r>
              <a:rPr lang="en-CN" sz="4800" b="1" i="1" dirty="0">
                <a:latin typeface="+mn-lt"/>
              </a:rPr>
              <a:t>Results Analysis</a:t>
            </a:r>
          </a:p>
        </p:txBody>
      </p:sp>
      <p:sp>
        <p:nvSpPr>
          <p:cNvPr id="8" name="Content Placeholder 2">
            <a:extLst>
              <a:ext uri="{FF2B5EF4-FFF2-40B4-BE49-F238E27FC236}">
                <a16:creationId xmlns:a16="http://schemas.microsoft.com/office/drawing/2014/main" id="{BB67B9B3-91AA-DB90-1EDB-4B532E4DBBDD}"/>
              </a:ext>
            </a:extLst>
          </p:cNvPr>
          <p:cNvSpPr>
            <a:spLocks noGrp="1"/>
          </p:cNvSpPr>
          <p:nvPr>
            <p:ph idx="1"/>
          </p:nvPr>
        </p:nvSpPr>
        <p:spPr>
          <a:xfrm>
            <a:off x="838200" y="1663746"/>
            <a:ext cx="4364865" cy="4505233"/>
          </a:xfrm>
        </p:spPr>
        <p:txBody>
          <a:bodyPr>
            <a:noAutofit/>
          </a:bodyPr>
          <a:lstStyle/>
          <a:p>
            <a:pPr marL="0" indent="0">
              <a:buNone/>
            </a:pPr>
            <a:r>
              <a:rPr lang="en-CN" sz="3600" dirty="0">
                <a:solidFill>
                  <a:schemeClr val="tx1">
                    <a:lumMod val="95000"/>
                    <a:lumOff val="5000"/>
                  </a:schemeClr>
                </a:solidFill>
              </a:rPr>
              <a:t>“Success” of BERT</a:t>
            </a:r>
          </a:p>
          <a:p>
            <a:pPr>
              <a:buFont typeface="Wingdings" pitchFamily="2" charset="2"/>
              <a:buChar char="Ø"/>
            </a:pPr>
            <a:endParaRPr lang="en-US" sz="3200" dirty="0">
              <a:solidFill>
                <a:schemeClr val="tx1">
                  <a:lumMod val="95000"/>
                  <a:lumOff val="5000"/>
                </a:schemeClr>
              </a:solidFill>
            </a:endParaRPr>
          </a:p>
          <a:p>
            <a:pPr>
              <a:buFont typeface="Wingdings" pitchFamily="2" charset="2"/>
              <a:buChar char="Ø"/>
            </a:pPr>
            <a:r>
              <a:rPr lang="en-US" sz="3200" dirty="0">
                <a:solidFill>
                  <a:schemeClr val="tx1">
                    <a:lumMod val="95000"/>
                    <a:lumOff val="5000"/>
                  </a:schemeClr>
                </a:solidFill>
              </a:rPr>
              <a:t>P</a:t>
            </a:r>
            <a:r>
              <a:rPr lang="en-CN" sz="3200" dirty="0">
                <a:solidFill>
                  <a:schemeClr val="tx1">
                    <a:lumMod val="95000"/>
                    <a:lumOff val="5000"/>
                  </a:schemeClr>
                </a:solidFill>
              </a:rPr>
              <a:t>re-trained with huge text content</a:t>
            </a:r>
          </a:p>
          <a:p>
            <a:pPr>
              <a:buFont typeface="Wingdings" pitchFamily="2" charset="2"/>
              <a:buChar char="Ø"/>
            </a:pPr>
            <a:r>
              <a:rPr lang="en-US" sz="3200" dirty="0">
                <a:solidFill>
                  <a:schemeClr val="tx1">
                    <a:lumMod val="95000"/>
                    <a:lumOff val="5000"/>
                  </a:schemeClr>
                </a:solidFill>
              </a:rPr>
              <a:t>Advanced architecture</a:t>
            </a:r>
          </a:p>
          <a:p>
            <a:pPr>
              <a:buFont typeface="Wingdings" pitchFamily="2" charset="2"/>
              <a:buChar char="Ø"/>
            </a:pPr>
            <a:r>
              <a:rPr lang="en-US" sz="3200" dirty="0">
                <a:solidFill>
                  <a:schemeClr val="tx1">
                    <a:lumMod val="95000"/>
                    <a:lumOff val="5000"/>
                  </a:schemeClr>
                </a:solidFill>
              </a:rPr>
              <a:t>Self-attention mechanisms</a:t>
            </a:r>
            <a:endParaRPr lang="en-CN" sz="3200" dirty="0">
              <a:solidFill>
                <a:schemeClr val="tx1">
                  <a:lumMod val="95000"/>
                  <a:lumOff val="5000"/>
                </a:schemeClr>
              </a:solidFill>
            </a:endParaRPr>
          </a:p>
        </p:txBody>
      </p:sp>
      <p:sp>
        <p:nvSpPr>
          <p:cNvPr id="10" name="TextBox 9">
            <a:extLst>
              <a:ext uri="{FF2B5EF4-FFF2-40B4-BE49-F238E27FC236}">
                <a16:creationId xmlns:a16="http://schemas.microsoft.com/office/drawing/2014/main" id="{49C0382F-D184-C917-3F4A-FB82F09F2591}"/>
              </a:ext>
            </a:extLst>
          </p:cNvPr>
          <p:cNvSpPr txBox="1"/>
          <p:nvPr/>
        </p:nvSpPr>
        <p:spPr>
          <a:xfrm>
            <a:off x="6505152" y="1663746"/>
            <a:ext cx="4594404" cy="4585871"/>
          </a:xfrm>
          <a:prstGeom prst="rect">
            <a:avLst/>
          </a:prstGeom>
          <a:noFill/>
        </p:spPr>
        <p:txBody>
          <a:bodyPr wrap="square">
            <a:spAutoFit/>
          </a:bodyPr>
          <a:lstStyle/>
          <a:p>
            <a:r>
              <a:rPr lang="en-CN" sz="3600" dirty="0">
                <a:solidFill>
                  <a:schemeClr val="tx1">
                    <a:lumMod val="95000"/>
                    <a:lumOff val="5000"/>
                  </a:schemeClr>
                </a:solidFill>
              </a:rPr>
              <a:t>“Failure” of LSTM</a:t>
            </a:r>
          </a:p>
          <a:p>
            <a:pPr marL="571500" indent="-571500">
              <a:buFont typeface="Wingdings" pitchFamily="2" charset="2"/>
              <a:buChar char="Ø"/>
            </a:pPr>
            <a:endParaRPr lang="en-CN" sz="3200" dirty="0">
              <a:solidFill>
                <a:schemeClr val="tx1">
                  <a:lumMod val="95000"/>
                  <a:lumOff val="5000"/>
                </a:schemeClr>
              </a:solidFill>
            </a:endParaRPr>
          </a:p>
          <a:p>
            <a:pPr marL="571500" indent="-571500">
              <a:buFont typeface="Wingdings" pitchFamily="2" charset="2"/>
              <a:buChar char="Ø"/>
            </a:pPr>
            <a:r>
              <a:rPr lang="en-CN" sz="3200" dirty="0">
                <a:solidFill>
                  <a:schemeClr val="tx1">
                    <a:lumMod val="95000"/>
                    <a:lumOff val="5000"/>
                  </a:schemeClr>
                </a:solidFill>
              </a:rPr>
              <a:t>Drawback of depressive dataset -&gt; simplify the classification task </a:t>
            </a:r>
          </a:p>
          <a:p>
            <a:pPr marL="571500" indent="-571500">
              <a:buFont typeface="Wingdings" pitchFamily="2" charset="2"/>
              <a:buChar char="Ø"/>
            </a:pPr>
            <a:r>
              <a:rPr lang="en-CN" sz="3200" dirty="0">
                <a:solidFill>
                  <a:schemeClr val="tx1">
                    <a:lumMod val="95000"/>
                    <a:lumOff val="5000"/>
                  </a:schemeClr>
                </a:solidFill>
              </a:rPr>
              <a:t> May achieve better performance in </a:t>
            </a:r>
            <a:r>
              <a:rPr lang="en-US" sz="3200" b="0" i="0" u="none" strike="noStrike" dirty="0">
                <a:solidFill>
                  <a:srgbClr val="000000"/>
                </a:solidFill>
                <a:effectLst/>
              </a:rPr>
              <a:t>on a less obvious dataset</a:t>
            </a:r>
            <a:endParaRPr lang="en-CN" sz="3200" dirty="0">
              <a:solidFill>
                <a:schemeClr val="tx1">
                  <a:lumMod val="95000"/>
                  <a:lumOff val="5000"/>
                </a:schemeClr>
              </a:solidFill>
            </a:endParaRPr>
          </a:p>
        </p:txBody>
      </p:sp>
    </p:spTree>
    <p:extLst>
      <p:ext uri="{BB962C8B-B14F-4D97-AF65-F5344CB8AC3E}">
        <p14:creationId xmlns:p14="http://schemas.microsoft.com/office/powerpoint/2010/main" val="40968780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421548-BAEA-8482-847B-9E19CCE7263B}"/>
              </a:ext>
            </a:extLst>
          </p:cNvPr>
          <p:cNvSpPr>
            <a:spLocks noGrp="1"/>
          </p:cNvSpPr>
          <p:nvPr>
            <p:ph type="title"/>
          </p:nvPr>
        </p:nvSpPr>
        <p:spPr>
          <a:xfrm>
            <a:off x="838200" y="189052"/>
            <a:ext cx="10515600" cy="948419"/>
          </a:xfrm>
        </p:spPr>
        <p:txBody>
          <a:bodyPr>
            <a:normAutofit/>
          </a:bodyPr>
          <a:lstStyle/>
          <a:p>
            <a:r>
              <a:rPr lang="en-CN" sz="4800" b="1" i="1" dirty="0">
                <a:latin typeface="+mn-lt"/>
              </a:rPr>
              <a:t>Future Exploration</a:t>
            </a:r>
          </a:p>
        </p:txBody>
      </p:sp>
      <p:pic>
        <p:nvPicPr>
          <p:cNvPr id="5" name="Picture 4" descr="Logo, company name&#10;&#10;Description automatically generated">
            <a:extLst>
              <a:ext uri="{FF2B5EF4-FFF2-40B4-BE49-F238E27FC236}">
                <a16:creationId xmlns:a16="http://schemas.microsoft.com/office/drawing/2014/main" id="{C9472CFF-627C-6597-BCC5-0A8D8BF00867}"/>
              </a:ext>
            </a:extLst>
          </p:cNvPr>
          <p:cNvPicPr>
            <a:picLocks noChangeAspect="1"/>
          </p:cNvPicPr>
          <p:nvPr/>
        </p:nvPicPr>
        <p:blipFill>
          <a:blip r:embed="rId2"/>
          <a:stretch>
            <a:fillRect/>
          </a:stretch>
        </p:blipFill>
        <p:spPr>
          <a:xfrm>
            <a:off x="8996362" y="183153"/>
            <a:ext cx="2900363" cy="948418"/>
          </a:xfrm>
          <a:prstGeom prst="rect">
            <a:avLst/>
          </a:prstGeom>
        </p:spPr>
      </p:pic>
      <p:sp>
        <p:nvSpPr>
          <p:cNvPr id="7" name="TextBox 6">
            <a:extLst>
              <a:ext uri="{FF2B5EF4-FFF2-40B4-BE49-F238E27FC236}">
                <a16:creationId xmlns:a16="http://schemas.microsoft.com/office/drawing/2014/main" id="{0BF7FB74-BCCB-655E-34C0-B0B90BA47D26}"/>
              </a:ext>
            </a:extLst>
          </p:cNvPr>
          <p:cNvSpPr txBox="1"/>
          <p:nvPr/>
        </p:nvSpPr>
        <p:spPr>
          <a:xfrm>
            <a:off x="838200" y="4374134"/>
            <a:ext cx="11058525" cy="2062103"/>
          </a:xfrm>
          <a:prstGeom prst="rect">
            <a:avLst/>
          </a:prstGeom>
          <a:noFill/>
        </p:spPr>
        <p:txBody>
          <a:bodyPr wrap="square">
            <a:spAutoFit/>
          </a:bodyPr>
          <a:lstStyle/>
          <a:p>
            <a:pPr marL="285750" indent="-285750">
              <a:buFont typeface="Wingdings" pitchFamily="2" charset="2"/>
              <a:buChar char="Ø"/>
            </a:pPr>
            <a:r>
              <a:rPr lang="en-US" sz="3200" dirty="0"/>
              <a:t>Dataset like tweet posted by “real” depressive user</a:t>
            </a:r>
          </a:p>
          <a:p>
            <a:pPr marL="285750" indent="-285750">
              <a:buFont typeface="Wingdings" pitchFamily="2" charset="2"/>
              <a:buChar char="Ø"/>
            </a:pPr>
            <a:r>
              <a:rPr lang="en-US" sz="3200" dirty="0"/>
              <a:t>Combine text content with other information as figure, video</a:t>
            </a:r>
          </a:p>
          <a:p>
            <a:pPr marL="285750" indent="-285750">
              <a:buFont typeface="Wingdings" pitchFamily="2" charset="2"/>
              <a:buChar char="Ø"/>
            </a:pPr>
            <a:r>
              <a:rPr lang="en-US" sz="3200" dirty="0"/>
              <a:t>Encourage Social Platform add auto-detect function</a:t>
            </a:r>
          </a:p>
          <a:p>
            <a:pPr marL="285750" indent="-285750">
              <a:buFont typeface="Wingdings" pitchFamily="2" charset="2"/>
              <a:buChar char="Ø"/>
            </a:pPr>
            <a:endParaRPr lang="en-US" sz="3200" dirty="0"/>
          </a:p>
        </p:txBody>
      </p:sp>
      <p:pic>
        <p:nvPicPr>
          <p:cNvPr id="5122" name="Picture 2">
            <a:extLst>
              <a:ext uri="{FF2B5EF4-FFF2-40B4-BE49-F238E27FC236}">
                <a16:creationId xmlns:a16="http://schemas.microsoft.com/office/drawing/2014/main" id="{5D47CA0A-8C87-A75B-B177-044EE82822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779251"/>
            <a:ext cx="9631561" cy="2191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5990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F9EC31-6F00-9CA1-95FD-3A1117E66E3C}"/>
              </a:ext>
            </a:extLst>
          </p:cNvPr>
          <p:cNvSpPr>
            <a:spLocks noGrp="1"/>
          </p:cNvSpPr>
          <p:nvPr>
            <p:ph type="ctrTitle"/>
          </p:nvPr>
        </p:nvSpPr>
        <p:spPr>
          <a:xfrm>
            <a:off x="640080" y="329184"/>
            <a:ext cx="6894576" cy="1783080"/>
          </a:xfrm>
        </p:spPr>
        <p:txBody>
          <a:bodyPr vert="horz" lIns="91440" tIns="45720" rIns="91440" bIns="45720" rtlCol="0" anchor="b">
            <a:normAutofit/>
          </a:bodyPr>
          <a:lstStyle/>
          <a:p>
            <a:pPr algn="l"/>
            <a:r>
              <a:rPr lang="en-US" sz="5400" b="1" i="1" dirty="0"/>
              <a:t>Introduction</a:t>
            </a:r>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9B1A51A-924E-6992-9866-ADCF182AD496}"/>
              </a:ext>
            </a:extLst>
          </p:cNvPr>
          <p:cNvSpPr>
            <a:spLocks noGrp="1"/>
          </p:cNvSpPr>
          <p:nvPr>
            <p:ph type="subTitle" idx="1"/>
          </p:nvPr>
        </p:nvSpPr>
        <p:spPr>
          <a:xfrm>
            <a:off x="640080" y="2706624"/>
            <a:ext cx="6894576" cy="3483864"/>
          </a:xfrm>
        </p:spPr>
        <p:txBody>
          <a:bodyPr vert="horz" lIns="91440" tIns="45720" rIns="91440" bIns="45720" rtlCol="0">
            <a:noAutofit/>
          </a:bodyPr>
          <a:lstStyle/>
          <a:p>
            <a:pPr marL="457200" indent="-228600" algn="l">
              <a:buFont typeface="Arial" panose="020B0604020202020204" pitchFamily="34" charset="0"/>
              <a:buChar char="•"/>
            </a:pPr>
            <a:r>
              <a:rPr lang="en-US" b="0" i="0" dirty="0">
                <a:effectLst/>
              </a:rPr>
              <a:t>Depression is a mental health disorder that affects millions of</a:t>
            </a:r>
            <a:r>
              <a:rPr lang="en-US" altLang="zh-CN" b="0" i="0" dirty="0">
                <a:effectLst/>
              </a:rPr>
              <a:t> </a:t>
            </a:r>
            <a:r>
              <a:rPr lang="en-US" b="0" i="0" dirty="0">
                <a:effectLst/>
              </a:rPr>
              <a:t>people. </a:t>
            </a:r>
            <a:r>
              <a:rPr lang="en-US" i="0" dirty="0">
                <a:effectLst/>
              </a:rPr>
              <a:t>Globally, an estimated 5% of adults suffer from depression.</a:t>
            </a:r>
          </a:p>
          <a:p>
            <a:pPr marL="457200" indent="-228600" algn="l">
              <a:buFont typeface="Arial" panose="020B0604020202020204" pitchFamily="34" charset="0"/>
              <a:buChar char="•"/>
            </a:pPr>
            <a:r>
              <a:rPr lang="en-US" b="0" i="0" dirty="0">
                <a:effectLst/>
              </a:rPr>
              <a:t>Social media platforms such as Twitter provide an outlet for individuals to express their emotions and thoughts publicly.</a:t>
            </a:r>
          </a:p>
          <a:p>
            <a:pPr marL="457200" indent="-228600" algn="l">
              <a:buFont typeface="Arial" panose="020B0604020202020204" pitchFamily="34" charset="0"/>
              <a:buChar char="•"/>
            </a:pPr>
            <a:r>
              <a:rPr lang="en-US" b="0" i="0" dirty="0">
                <a:effectLst/>
              </a:rPr>
              <a:t>Using</a:t>
            </a:r>
            <a:r>
              <a:rPr lang="en-US" altLang="zh-CN" b="0" i="0" dirty="0">
                <a:effectLst/>
              </a:rPr>
              <a:t> machine learning tools to i</a:t>
            </a:r>
            <a:r>
              <a:rPr lang="en-US" b="0" i="0" dirty="0">
                <a:effectLst/>
              </a:rPr>
              <a:t>dentify depressive tweets could allow for targeted interventions and support. </a:t>
            </a:r>
          </a:p>
        </p:txBody>
      </p:sp>
      <p:pic>
        <p:nvPicPr>
          <p:cNvPr id="6" name="Picture 5" descr="A picture containing text, vector graphics&#10;&#10;Description automatically generated">
            <a:extLst>
              <a:ext uri="{FF2B5EF4-FFF2-40B4-BE49-F238E27FC236}">
                <a16:creationId xmlns:a16="http://schemas.microsoft.com/office/drawing/2014/main" id="{03B50174-4DC1-BD03-A0CD-FC39C922F1EF}"/>
              </a:ext>
            </a:extLst>
          </p:cNvPr>
          <p:cNvPicPr>
            <a:picLocks noChangeAspect="1"/>
          </p:cNvPicPr>
          <p:nvPr/>
        </p:nvPicPr>
        <p:blipFill>
          <a:blip r:embed="rId3"/>
          <a:stretch>
            <a:fillRect/>
          </a:stretch>
        </p:blipFill>
        <p:spPr>
          <a:xfrm>
            <a:off x="8155963" y="329183"/>
            <a:ext cx="3429969" cy="3429969"/>
          </a:xfrm>
          <a:prstGeom prst="rect">
            <a:avLst/>
          </a:prstGeom>
        </p:spPr>
      </p:pic>
      <p:pic>
        <p:nvPicPr>
          <p:cNvPr id="5" name="Picture 4" descr="Logo, company name&#10;&#10;Description automatically generated">
            <a:extLst>
              <a:ext uri="{FF2B5EF4-FFF2-40B4-BE49-F238E27FC236}">
                <a16:creationId xmlns:a16="http://schemas.microsoft.com/office/drawing/2014/main" id="{2A408882-8A50-0940-B360-58E25F8A9B41}"/>
              </a:ext>
            </a:extLst>
          </p:cNvPr>
          <p:cNvPicPr>
            <a:picLocks noChangeAspect="1"/>
          </p:cNvPicPr>
          <p:nvPr/>
        </p:nvPicPr>
        <p:blipFill>
          <a:blip r:embed="rId4"/>
          <a:stretch>
            <a:fillRect/>
          </a:stretch>
        </p:blipFill>
        <p:spPr>
          <a:xfrm>
            <a:off x="7863840" y="4512996"/>
            <a:ext cx="3995928" cy="1308666"/>
          </a:xfrm>
          <a:prstGeom prst="rect">
            <a:avLst/>
          </a:prstGeom>
        </p:spPr>
      </p:pic>
    </p:spTree>
    <p:extLst>
      <p:ext uri="{BB962C8B-B14F-4D97-AF65-F5344CB8AC3E}">
        <p14:creationId xmlns:p14="http://schemas.microsoft.com/office/powerpoint/2010/main" val="97240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7891482-C38A-4F0C-8183-0121632F0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F9EC31-6F00-9CA1-95FD-3A1117E66E3C}"/>
              </a:ext>
            </a:extLst>
          </p:cNvPr>
          <p:cNvSpPr>
            <a:spLocks noGrp="1"/>
          </p:cNvSpPr>
          <p:nvPr>
            <p:ph type="ctrTitle"/>
          </p:nvPr>
        </p:nvSpPr>
        <p:spPr>
          <a:xfrm>
            <a:off x="5430129" y="486184"/>
            <a:ext cx="6118403" cy="1325563"/>
          </a:xfrm>
        </p:spPr>
        <p:txBody>
          <a:bodyPr vert="horz" lIns="91440" tIns="45720" rIns="91440" bIns="45720" rtlCol="0" anchor="ctr">
            <a:normAutofit/>
          </a:bodyPr>
          <a:lstStyle/>
          <a:p>
            <a:pPr algn="l"/>
            <a:r>
              <a:rPr lang="en-US" sz="4400" b="1" i="1" dirty="0"/>
              <a:t>Motivation</a:t>
            </a:r>
          </a:p>
        </p:txBody>
      </p:sp>
      <p:pic>
        <p:nvPicPr>
          <p:cNvPr id="5" name="Picture 4" descr="Logo, company name&#10;&#10;Description automatically generated">
            <a:extLst>
              <a:ext uri="{FF2B5EF4-FFF2-40B4-BE49-F238E27FC236}">
                <a16:creationId xmlns:a16="http://schemas.microsoft.com/office/drawing/2014/main" id="{2A408882-8A50-0940-B360-58E25F8A9B41}"/>
              </a:ext>
            </a:extLst>
          </p:cNvPr>
          <p:cNvPicPr>
            <a:picLocks noChangeAspect="1"/>
          </p:cNvPicPr>
          <p:nvPr/>
        </p:nvPicPr>
        <p:blipFill>
          <a:blip r:embed="rId2"/>
          <a:stretch>
            <a:fillRect/>
          </a:stretch>
        </p:blipFill>
        <p:spPr>
          <a:xfrm>
            <a:off x="643466" y="1182178"/>
            <a:ext cx="4100921" cy="1343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pic>
        <p:nvPicPr>
          <p:cNvPr id="6" name="Picture 5" descr="A picture containing text, vector graphics&#10;&#10;Description automatically generated">
            <a:extLst>
              <a:ext uri="{FF2B5EF4-FFF2-40B4-BE49-F238E27FC236}">
                <a16:creationId xmlns:a16="http://schemas.microsoft.com/office/drawing/2014/main" id="{8B8F51DE-F463-AE11-616D-591A544F2B11}"/>
              </a:ext>
            </a:extLst>
          </p:cNvPr>
          <p:cNvPicPr>
            <a:picLocks noChangeAspect="1"/>
          </p:cNvPicPr>
          <p:nvPr/>
        </p:nvPicPr>
        <p:blipFill>
          <a:blip r:embed="rId3"/>
          <a:stretch>
            <a:fillRect/>
          </a:stretch>
        </p:blipFill>
        <p:spPr>
          <a:xfrm>
            <a:off x="671966" y="3626288"/>
            <a:ext cx="4072421" cy="2647073"/>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3" name="Subtitle 2">
            <a:extLst>
              <a:ext uri="{FF2B5EF4-FFF2-40B4-BE49-F238E27FC236}">
                <a16:creationId xmlns:a16="http://schemas.microsoft.com/office/drawing/2014/main" id="{C9B1A51A-924E-6992-9866-ADCF182AD496}"/>
              </a:ext>
            </a:extLst>
          </p:cNvPr>
          <p:cNvSpPr>
            <a:spLocks noGrp="1"/>
          </p:cNvSpPr>
          <p:nvPr>
            <p:ph type="subTitle" idx="1"/>
          </p:nvPr>
        </p:nvSpPr>
        <p:spPr>
          <a:xfrm>
            <a:off x="5430129" y="1811747"/>
            <a:ext cx="6118403" cy="4351338"/>
          </a:xfrm>
        </p:spPr>
        <p:txBody>
          <a:bodyPr vert="horz" lIns="91440" tIns="45720" rIns="91440" bIns="45720" rtlCol="0">
            <a:noAutofit/>
          </a:bodyPr>
          <a:lstStyle/>
          <a:p>
            <a:pPr marL="457200" indent="-228600" algn="l">
              <a:buFont typeface="Arial" panose="020B0604020202020204" pitchFamily="34" charset="0"/>
              <a:buChar char="•"/>
            </a:pPr>
            <a:r>
              <a:rPr lang="en-US" sz="2800" dirty="0"/>
              <a:t>L</a:t>
            </a:r>
            <a:r>
              <a:rPr lang="en-US" sz="2800" b="0" i="0" dirty="0">
                <a:effectLst/>
              </a:rPr>
              <a:t>ack of awareness and knowledge of the symptoms can make it challenging to seek professional help. </a:t>
            </a:r>
          </a:p>
          <a:p>
            <a:pPr marL="457200" indent="-228600" algn="l">
              <a:buFont typeface="Arial" panose="020B0604020202020204" pitchFamily="34" charset="0"/>
              <a:buChar char="•"/>
            </a:pPr>
            <a:r>
              <a:rPr lang="en-US" sz="2800" b="0" i="0" dirty="0">
                <a:effectLst/>
              </a:rPr>
              <a:t>Machine learning tools could provide a non-invasive and easily accessible way</a:t>
            </a:r>
            <a:r>
              <a:rPr lang="en-US" sz="2800" dirty="0"/>
              <a:t>.</a:t>
            </a:r>
            <a:endParaRPr lang="en-US" sz="2800" b="0" i="0" dirty="0">
              <a:effectLst/>
            </a:endParaRPr>
          </a:p>
          <a:p>
            <a:pPr marL="457200" indent="-228600" algn="l">
              <a:buFont typeface="Arial" panose="020B0604020202020204" pitchFamily="34" charset="0"/>
              <a:buChar char="•"/>
            </a:pPr>
            <a:r>
              <a:rPr lang="en-US" sz="2800" dirty="0"/>
              <a:t>H</a:t>
            </a:r>
            <a:r>
              <a:rPr lang="en-US" sz="2800" b="0" i="0" dirty="0">
                <a:effectLst/>
              </a:rPr>
              <a:t>elp find depressive symptoms early. </a:t>
            </a:r>
          </a:p>
          <a:p>
            <a:pPr marL="457200" indent="-228600" algn="l">
              <a:buFont typeface="Arial" panose="020B0604020202020204" pitchFamily="34" charset="0"/>
              <a:buChar char="•"/>
            </a:pPr>
            <a:r>
              <a:rPr lang="en-US" sz="2800" dirty="0"/>
              <a:t>Encourage those social media platform like Facebook, TikTok, Instagram add automatically</a:t>
            </a:r>
            <a:r>
              <a:rPr lang="zh-CN" altLang="en-US" sz="2800" dirty="0"/>
              <a:t> </a:t>
            </a:r>
            <a:r>
              <a:rPr lang="en-US" altLang="zh-CN" sz="2800" dirty="0"/>
              <a:t>detection</a:t>
            </a:r>
            <a:r>
              <a:rPr lang="zh-CN" altLang="en-US" sz="2800" dirty="0"/>
              <a:t> </a:t>
            </a:r>
            <a:r>
              <a:rPr lang="en-US" altLang="zh-CN" sz="2800" dirty="0"/>
              <a:t>tool</a:t>
            </a:r>
            <a:r>
              <a:rPr lang="en-US" sz="2800" dirty="0"/>
              <a:t>.</a:t>
            </a:r>
          </a:p>
        </p:txBody>
      </p:sp>
      <p:sp>
        <p:nvSpPr>
          <p:cNvPr id="13" name="Arc 12">
            <a:extLst>
              <a:ext uri="{FF2B5EF4-FFF2-40B4-BE49-F238E27FC236}">
                <a16:creationId xmlns:a16="http://schemas.microsoft.com/office/drawing/2014/main" id="{DA4B6E73-2318-4814-8EB1-306D537236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064111">
            <a:off x="-991925" y="5644752"/>
            <a:ext cx="2987899" cy="2987899"/>
          </a:xfrm>
          <a:prstGeom prst="arc">
            <a:avLst>
              <a:gd name="adj1" fmla="val 16200000"/>
              <a:gd name="adj2" fmla="val 21581479"/>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9082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9EC31-6F00-9CA1-95FD-3A1117E66E3C}"/>
              </a:ext>
            </a:extLst>
          </p:cNvPr>
          <p:cNvSpPr>
            <a:spLocks noGrp="1"/>
          </p:cNvSpPr>
          <p:nvPr>
            <p:ph type="ctrTitle"/>
          </p:nvPr>
        </p:nvSpPr>
        <p:spPr>
          <a:xfrm>
            <a:off x="295275" y="248078"/>
            <a:ext cx="11447476" cy="818568"/>
          </a:xfrm>
        </p:spPr>
        <p:txBody>
          <a:bodyPr>
            <a:noAutofit/>
          </a:bodyPr>
          <a:lstStyle/>
          <a:p>
            <a:pPr algn="l"/>
            <a:r>
              <a:rPr lang="en-CN" sz="4800" b="1" i="1" dirty="0">
                <a:latin typeface="+mn-lt"/>
              </a:rPr>
              <a:t>Related Work</a:t>
            </a:r>
          </a:p>
        </p:txBody>
      </p:sp>
      <p:sp>
        <p:nvSpPr>
          <p:cNvPr id="3" name="Subtitle 2">
            <a:extLst>
              <a:ext uri="{FF2B5EF4-FFF2-40B4-BE49-F238E27FC236}">
                <a16:creationId xmlns:a16="http://schemas.microsoft.com/office/drawing/2014/main" id="{C9B1A51A-924E-6992-9866-ADCF182AD496}"/>
              </a:ext>
            </a:extLst>
          </p:cNvPr>
          <p:cNvSpPr>
            <a:spLocks noGrp="1"/>
          </p:cNvSpPr>
          <p:nvPr>
            <p:ph type="subTitle" idx="1"/>
          </p:nvPr>
        </p:nvSpPr>
        <p:spPr>
          <a:xfrm>
            <a:off x="295275" y="1741339"/>
            <a:ext cx="11601450" cy="4404279"/>
          </a:xfrm>
        </p:spPr>
        <p:txBody>
          <a:bodyPr>
            <a:noAutofit/>
          </a:bodyPr>
          <a:lstStyle/>
          <a:p>
            <a:pPr marL="457200" indent="-457200" algn="l">
              <a:buFont typeface="Wingdings" pitchFamily="2" charset="2"/>
              <a:buChar char="Ø"/>
            </a:pPr>
            <a:r>
              <a:rPr lang="en-US" sz="3200" dirty="0">
                <a:solidFill>
                  <a:schemeClr val="tx1">
                    <a:lumMod val="85000"/>
                    <a:lumOff val="15000"/>
                  </a:schemeClr>
                </a:solidFill>
              </a:rPr>
              <a:t>Early works like </a:t>
            </a:r>
            <a:r>
              <a:rPr lang="en-US" sz="3200" b="0" i="0" dirty="0">
                <a:solidFill>
                  <a:schemeClr val="tx1">
                    <a:lumMod val="85000"/>
                    <a:lumOff val="15000"/>
                  </a:schemeClr>
                </a:solidFill>
                <a:effectLst/>
              </a:rPr>
              <a:t>Nadeem et al.(2016) used </a:t>
            </a:r>
            <a:r>
              <a:rPr lang="en-US" sz="3200" b="0" i="0" dirty="0">
                <a:solidFill>
                  <a:schemeClr val="tx1">
                    <a:lumMod val="85000"/>
                    <a:lumOff val="15000"/>
                  </a:schemeClr>
                </a:solidFill>
                <a:effectLst/>
                <a:latin typeface="Söhne"/>
              </a:rPr>
              <a:t>statistical classifiers to estimate the risk of depression, achieved about 86% accuracy. </a:t>
            </a:r>
          </a:p>
          <a:p>
            <a:pPr marL="457200" indent="-457200" algn="l">
              <a:buFont typeface="Wingdings" pitchFamily="2" charset="2"/>
              <a:buChar char="Ø"/>
            </a:pPr>
            <a:r>
              <a:rPr lang="en-US" sz="3200" b="0" i="0" dirty="0">
                <a:solidFill>
                  <a:schemeClr val="tx1">
                    <a:lumMod val="85000"/>
                    <a:lumOff val="15000"/>
                  </a:schemeClr>
                </a:solidFill>
                <a:effectLst/>
              </a:rPr>
              <a:t>Mowery et al.(2016) developed classifiers to detect depressive symptoms from tweets.</a:t>
            </a:r>
          </a:p>
          <a:p>
            <a:pPr marL="457200" indent="-457200" algn="l">
              <a:buFont typeface="Wingdings" pitchFamily="2" charset="2"/>
              <a:buChar char="Ø"/>
            </a:pPr>
            <a:r>
              <a:rPr lang="en-US" sz="3200" dirty="0">
                <a:solidFill>
                  <a:schemeClr val="tx1">
                    <a:lumMod val="85000"/>
                    <a:lumOff val="15000"/>
                  </a:schemeClr>
                </a:solidFill>
              </a:rPr>
              <a:t>Other methods used like fine-tuned models by </a:t>
            </a:r>
            <a:r>
              <a:rPr lang="en-US" sz="3200" b="0" i="0" dirty="0">
                <a:solidFill>
                  <a:schemeClr val="tx1">
                    <a:lumMod val="85000"/>
                    <a:lumOff val="15000"/>
                  </a:schemeClr>
                </a:solidFill>
                <a:effectLst/>
                <a:latin typeface="Söhne"/>
              </a:rPr>
              <a:t>Rizwan et al.(2021) and Lin et al.(2020) combined CNN and BERT to use both visual and textual content.</a:t>
            </a:r>
          </a:p>
          <a:p>
            <a:pPr marL="457200" indent="-457200" algn="l">
              <a:buFont typeface="Wingdings" pitchFamily="2" charset="2"/>
              <a:buChar char="Ø"/>
            </a:pPr>
            <a:r>
              <a:rPr lang="en-US" sz="3200" dirty="0">
                <a:solidFill>
                  <a:schemeClr val="tx1">
                    <a:lumMod val="85000"/>
                    <a:lumOff val="15000"/>
                  </a:schemeClr>
                </a:solidFill>
                <a:latin typeface="Söhne"/>
              </a:rPr>
              <a:t>I will explore more on Information</a:t>
            </a:r>
            <a:r>
              <a:rPr lang="zh-CN" altLang="en-US" sz="3200" dirty="0">
                <a:solidFill>
                  <a:schemeClr val="tx1">
                    <a:lumMod val="85000"/>
                    <a:lumOff val="15000"/>
                  </a:schemeClr>
                </a:solidFill>
                <a:latin typeface="Söhne"/>
              </a:rPr>
              <a:t> </a:t>
            </a:r>
            <a:r>
              <a:rPr lang="en-US" altLang="zh-CN" sz="3200" dirty="0">
                <a:solidFill>
                  <a:schemeClr val="tx1">
                    <a:lumMod val="85000"/>
                    <a:lumOff val="15000"/>
                  </a:schemeClr>
                </a:solidFill>
                <a:latin typeface="Söhne"/>
              </a:rPr>
              <a:t>processing</a:t>
            </a:r>
            <a:r>
              <a:rPr lang="en-US" sz="3200" dirty="0">
                <a:solidFill>
                  <a:schemeClr val="tx1">
                    <a:lumMod val="85000"/>
                    <a:lumOff val="15000"/>
                  </a:schemeClr>
                </a:solidFill>
                <a:latin typeface="Söhne"/>
              </a:rPr>
              <a:t>, deep learning model, and web application build.</a:t>
            </a:r>
            <a:endParaRPr lang="en-US" sz="3200" b="0" i="0" dirty="0">
              <a:solidFill>
                <a:schemeClr val="tx1">
                  <a:lumMod val="85000"/>
                  <a:lumOff val="15000"/>
                </a:schemeClr>
              </a:solidFill>
              <a:effectLst/>
            </a:endParaRPr>
          </a:p>
          <a:p>
            <a:pPr marL="457200" indent="-457200" algn="l">
              <a:buFont typeface="Wingdings" pitchFamily="2" charset="2"/>
              <a:buChar char="Ø"/>
            </a:pPr>
            <a:endParaRPr lang="en-US" sz="3200" b="0" i="0" dirty="0">
              <a:solidFill>
                <a:schemeClr val="tx1">
                  <a:lumMod val="75000"/>
                  <a:lumOff val="25000"/>
                </a:schemeClr>
              </a:solidFill>
              <a:effectLst/>
            </a:endParaRPr>
          </a:p>
        </p:txBody>
      </p:sp>
      <p:pic>
        <p:nvPicPr>
          <p:cNvPr id="5" name="Picture 4" descr="Logo, company name&#10;&#10;Description automatically generated">
            <a:extLst>
              <a:ext uri="{FF2B5EF4-FFF2-40B4-BE49-F238E27FC236}">
                <a16:creationId xmlns:a16="http://schemas.microsoft.com/office/drawing/2014/main" id="{2A408882-8A50-0940-B360-58E25F8A9B41}"/>
              </a:ext>
            </a:extLst>
          </p:cNvPr>
          <p:cNvPicPr>
            <a:picLocks noChangeAspect="1"/>
          </p:cNvPicPr>
          <p:nvPr/>
        </p:nvPicPr>
        <p:blipFill>
          <a:blip r:embed="rId2"/>
          <a:stretch>
            <a:fillRect/>
          </a:stretch>
        </p:blipFill>
        <p:spPr>
          <a:xfrm>
            <a:off x="8996362" y="183153"/>
            <a:ext cx="2900363" cy="948418"/>
          </a:xfrm>
          <a:prstGeom prst="rect">
            <a:avLst/>
          </a:prstGeom>
        </p:spPr>
      </p:pic>
    </p:spTree>
    <p:extLst>
      <p:ext uri="{BB962C8B-B14F-4D97-AF65-F5344CB8AC3E}">
        <p14:creationId xmlns:p14="http://schemas.microsoft.com/office/powerpoint/2010/main" val="421255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9EC31-6F00-9CA1-95FD-3A1117E66E3C}"/>
              </a:ext>
            </a:extLst>
          </p:cNvPr>
          <p:cNvSpPr>
            <a:spLocks noGrp="1"/>
          </p:cNvSpPr>
          <p:nvPr>
            <p:ph type="ctrTitle"/>
          </p:nvPr>
        </p:nvSpPr>
        <p:spPr>
          <a:xfrm>
            <a:off x="295275" y="248078"/>
            <a:ext cx="11447476" cy="818568"/>
          </a:xfrm>
        </p:spPr>
        <p:txBody>
          <a:bodyPr>
            <a:noAutofit/>
          </a:bodyPr>
          <a:lstStyle/>
          <a:p>
            <a:pPr algn="l"/>
            <a:r>
              <a:rPr lang="en-CN" sz="4800" b="1" i="1" dirty="0">
                <a:latin typeface="+mn-lt"/>
              </a:rPr>
              <a:t>Methodology</a:t>
            </a:r>
          </a:p>
        </p:txBody>
      </p:sp>
      <p:sp>
        <p:nvSpPr>
          <p:cNvPr id="3" name="Subtitle 2">
            <a:extLst>
              <a:ext uri="{FF2B5EF4-FFF2-40B4-BE49-F238E27FC236}">
                <a16:creationId xmlns:a16="http://schemas.microsoft.com/office/drawing/2014/main" id="{C9B1A51A-924E-6992-9866-ADCF182AD496}"/>
              </a:ext>
            </a:extLst>
          </p:cNvPr>
          <p:cNvSpPr>
            <a:spLocks noGrp="1"/>
          </p:cNvSpPr>
          <p:nvPr>
            <p:ph type="subTitle" idx="1"/>
          </p:nvPr>
        </p:nvSpPr>
        <p:spPr>
          <a:xfrm>
            <a:off x="295275" y="1751972"/>
            <a:ext cx="11601450" cy="4404279"/>
          </a:xfrm>
        </p:spPr>
        <p:txBody>
          <a:bodyPr>
            <a:noAutofit/>
          </a:bodyPr>
          <a:lstStyle/>
          <a:p>
            <a:pPr marL="457200" indent="-457200" algn="l">
              <a:buFont typeface="Wingdings" pitchFamily="2" charset="2"/>
              <a:buChar char="Ø"/>
            </a:pPr>
            <a:r>
              <a:rPr lang="en-US" sz="3200" b="0" i="0" dirty="0">
                <a:solidFill>
                  <a:schemeClr val="tx1">
                    <a:lumMod val="85000"/>
                    <a:lumOff val="15000"/>
                  </a:schemeClr>
                </a:solidFill>
                <a:effectLst/>
              </a:rPr>
              <a:t>NLP tools like NLTK to do tweet text process.</a:t>
            </a:r>
          </a:p>
          <a:p>
            <a:pPr marL="457200" indent="-457200" algn="l">
              <a:buFont typeface="Wingdings" pitchFamily="2" charset="2"/>
              <a:buChar char="Ø"/>
            </a:pPr>
            <a:r>
              <a:rPr lang="en-US" sz="3200" b="0" i="0" dirty="0">
                <a:solidFill>
                  <a:schemeClr val="tx1">
                    <a:lumMod val="85000"/>
                    <a:lumOff val="15000"/>
                  </a:schemeClr>
                </a:solidFill>
                <a:effectLst/>
              </a:rPr>
              <a:t>TF-IDF to extract tweet features. </a:t>
            </a:r>
          </a:p>
          <a:p>
            <a:pPr marL="457200" indent="-457200" algn="l">
              <a:buFont typeface="Wingdings" pitchFamily="2" charset="2"/>
              <a:buChar char="Ø"/>
            </a:pPr>
            <a:r>
              <a:rPr lang="en-US" sz="3200" dirty="0">
                <a:solidFill>
                  <a:schemeClr val="tx1">
                    <a:lumMod val="85000"/>
                    <a:lumOff val="15000"/>
                  </a:schemeClr>
                </a:solidFill>
              </a:rPr>
              <a:t>Compare traditional classifiers like Logistic Regression, KNN, SVM and Random Forest.</a:t>
            </a:r>
          </a:p>
          <a:p>
            <a:pPr marL="457200" indent="-457200" algn="l">
              <a:buFont typeface="Wingdings" pitchFamily="2" charset="2"/>
              <a:buChar char="Ø"/>
            </a:pPr>
            <a:r>
              <a:rPr lang="en-US" sz="3200" b="0" i="0" dirty="0">
                <a:solidFill>
                  <a:schemeClr val="tx1">
                    <a:lumMod val="85000"/>
                    <a:lumOff val="15000"/>
                  </a:schemeClr>
                </a:solidFill>
                <a:effectLst/>
              </a:rPr>
              <a:t>If ne</a:t>
            </a:r>
            <a:r>
              <a:rPr lang="en-US" sz="3200" dirty="0">
                <a:solidFill>
                  <a:schemeClr val="tx1">
                    <a:lumMod val="85000"/>
                    <a:lumOff val="15000"/>
                  </a:schemeClr>
                </a:solidFill>
              </a:rPr>
              <a:t>cessary, LSTM or fine-tuned model like BERT to improve the performance.</a:t>
            </a:r>
            <a:endParaRPr lang="en-US" sz="3200" b="0" i="0" dirty="0">
              <a:solidFill>
                <a:schemeClr val="tx1">
                  <a:lumMod val="85000"/>
                  <a:lumOff val="15000"/>
                </a:schemeClr>
              </a:solidFill>
              <a:effectLst/>
            </a:endParaRPr>
          </a:p>
          <a:p>
            <a:pPr marL="457200" indent="-457200" algn="l">
              <a:buFont typeface="Wingdings" pitchFamily="2" charset="2"/>
              <a:buChar char="Ø"/>
            </a:pPr>
            <a:r>
              <a:rPr lang="en-US" sz="3200" b="0" i="0" dirty="0">
                <a:solidFill>
                  <a:schemeClr val="tx1">
                    <a:lumMod val="85000"/>
                    <a:lumOff val="15000"/>
                  </a:schemeClr>
                </a:solidFill>
                <a:effectLst/>
              </a:rPr>
              <a:t>Python Flask for backend server, React for frontend UI.</a:t>
            </a:r>
          </a:p>
        </p:txBody>
      </p:sp>
      <p:pic>
        <p:nvPicPr>
          <p:cNvPr id="5" name="Picture 4" descr="Logo, company name&#10;&#10;Description automatically generated">
            <a:extLst>
              <a:ext uri="{FF2B5EF4-FFF2-40B4-BE49-F238E27FC236}">
                <a16:creationId xmlns:a16="http://schemas.microsoft.com/office/drawing/2014/main" id="{2A408882-8A50-0940-B360-58E25F8A9B41}"/>
              </a:ext>
            </a:extLst>
          </p:cNvPr>
          <p:cNvPicPr>
            <a:picLocks noChangeAspect="1"/>
          </p:cNvPicPr>
          <p:nvPr/>
        </p:nvPicPr>
        <p:blipFill>
          <a:blip r:embed="rId2"/>
          <a:stretch>
            <a:fillRect/>
          </a:stretch>
        </p:blipFill>
        <p:spPr>
          <a:xfrm>
            <a:off x="8996362" y="183153"/>
            <a:ext cx="2900363" cy="948418"/>
          </a:xfrm>
          <a:prstGeom prst="rect">
            <a:avLst/>
          </a:prstGeom>
        </p:spPr>
      </p:pic>
    </p:spTree>
    <p:extLst>
      <p:ext uri="{BB962C8B-B14F-4D97-AF65-F5344CB8AC3E}">
        <p14:creationId xmlns:p14="http://schemas.microsoft.com/office/powerpoint/2010/main" val="351090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9EC31-6F00-9CA1-95FD-3A1117E66E3C}"/>
              </a:ext>
            </a:extLst>
          </p:cNvPr>
          <p:cNvSpPr>
            <a:spLocks noGrp="1"/>
          </p:cNvSpPr>
          <p:nvPr>
            <p:ph type="ctrTitle"/>
          </p:nvPr>
        </p:nvSpPr>
        <p:spPr>
          <a:xfrm>
            <a:off x="295275" y="248078"/>
            <a:ext cx="11447476" cy="818568"/>
          </a:xfrm>
        </p:spPr>
        <p:txBody>
          <a:bodyPr>
            <a:noAutofit/>
          </a:bodyPr>
          <a:lstStyle/>
          <a:p>
            <a:pPr algn="l"/>
            <a:r>
              <a:rPr lang="en-CN" sz="4800" b="1" i="1" dirty="0">
                <a:latin typeface="+mn-lt"/>
              </a:rPr>
              <a:t>Reference</a:t>
            </a:r>
          </a:p>
        </p:txBody>
      </p:sp>
      <p:sp>
        <p:nvSpPr>
          <p:cNvPr id="3" name="Subtitle 2">
            <a:extLst>
              <a:ext uri="{FF2B5EF4-FFF2-40B4-BE49-F238E27FC236}">
                <a16:creationId xmlns:a16="http://schemas.microsoft.com/office/drawing/2014/main" id="{C9B1A51A-924E-6992-9866-ADCF182AD496}"/>
              </a:ext>
            </a:extLst>
          </p:cNvPr>
          <p:cNvSpPr>
            <a:spLocks noGrp="1"/>
          </p:cNvSpPr>
          <p:nvPr>
            <p:ph type="subTitle" idx="1"/>
          </p:nvPr>
        </p:nvSpPr>
        <p:spPr>
          <a:xfrm>
            <a:off x="295275" y="1624380"/>
            <a:ext cx="11601450" cy="4404279"/>
          </a:xfrm>
        </p:spPr>
        <p:txBody>
          <a:bodyPr>
            <a:noAutofit/>
          </a:bodyPr>
          <a:lstStyle/>
          <a:p>
            <a:pPr marL="457200" indent="-457200" algn="l">
              <a:buAutoNum type="arabicPeriod"/>
            </a:pPr>
            <a:r>
              <a:rPr lang="en-US" sz="2000" b="0" i="0" dirty="0">
                <a:solidFill>
                  <a:schemeClr val="tx1">
                    <a:lumMod val="85000"/>
                    <a:lumOff val="15000"/>
                  </a:schemeClr>
                </a:solidFill>
                <a:effectLst/>
              </a:rPr>
              <a:t>World Health Organization. "Depression." World Health Organization. </a:t>
            </a:r>
            <a:r>
              <a:rPr lang="en-US" sz="2000" b="0" i="0" u="sng" dirty="0">
                <a:solidFill>
                  <a:schemeClr val="tx1">
                    <a:lumMod val="85000"/>
                    <a:lumOff val="15000"/>
                  </a:schemeClr>
                </a:solidFill>
                <a:effectLst/>
                <a:hlinkClick r:id="rId2">
                  <a:extLst>
                    <a:ext uri="{A12FA001-AC4F-418D-AE19-62706E023703}">
                      <ahyp:hlinkClr xmlns:ahyp="http://schemas.microsoft.com/office/drawing/2018/hyperlinkcolor" val="tx"/>
                    </a:ext>
                  </a:extLst>
                </a:hlinkClick>
              </a:rPr>
              <a:t>https://www.who.int/news-room/fact-sheets/detail/depression</a:t>
            </a:r>
            <a:r>
              <a:rPr lang="en-US" sz="2000" b="0" i="0" u="sng" dirty="0">
                <a:solidFill>
                  <a:schemeClr val="tx1">
                    <a:lumMod val="85000"/>
                    <a:lumOff val="15000"/>
                  </a:schemeClr>
                </a:solidFill>
                <a:effectLst/>
              </a:rPr>
              <a:t>.</a:t>
            </a:r>
            <a:endParaRPr lang="en-US" sz="2000" b="0" i="0" dirty="0">
              <a:solidFill>
                <a:schemeClr val="tx1">
                  <a:lumMod val="85000"/>
                  <a:lumOff val="15000"/>
                </a:schemeClr>
              </a:solidFill>
              <a:effectLst/>
            </a:endParaRPr>
          </a:p>
          <a:p>
            <a:pPr marL="457200" indent="-457200" algn="l">
              <a:buFont typeface="Arial" panose="020B0604020202020204" pitchFamily="34" charset="0"/>
              <a:buAutoNum type="arabicPeriod"/>
            </a:pP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Nadeem, M., Horn, M., Coppersmith, G., Hopkins University, J., &amp; Sen, S. (2016). </a:t>
            </a:r>
            <a:r>
              <a:rPr lang="en-CN" sz="2000" i="1" kern="100" dirty="0">
                <a:effectLst/>
                <a:latin typeface="Calibri" panose="020F0502020204030204" pitchFamily="34" charset="0"/>
                <a:ea typeface="Times New Roman" panose="02020603050405020304" pitchFamily="18" charset="0"/>
                <a:cs typeface="Times New Roman" panose="02020603050405020304" pitchFamily="18" charset="0"/>
              </a:rPr>
              <a:t>Identifying Depression on Twitter</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a:t>
            </a:r>
          </a:p>
          <a:p>
            <a:pPr marL="457200" indent="-457200" algn="l">
              <a:buAutoNum type="arabicPeriod"/>
            </a:pP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Mowery, D., Park, A., &amp; Bryan, C. (2016). </a:t>
            </a:r>
            <a:r>
              <a:rPr lang="en-CN" sz="2000" i="1" kern="100" dirty="0">
                <a:effectLst/>
                <a:latin typeface="Calibri" panose="020F0502020204030204" pitchFamily="34" charset="0"/>
                <a:ea typeface="Times New Roman" panose="02020603050405020304" pitchFamily="18" charset="0"/>
                <a:cs typeface="Times New Roman" panose="02020603050405020304" pitchFamily="18" charset="0"/>
              </a:rPr>
              <a:t>Towards Automatically Classifying Depressive Symptoms from Twitter Data for Population Health</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 </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hlinkClick r:id="rId3"/>
              </a:rPr>
              <a:t>http://liwc.wpengine.com/</a:t>
            </a:r>
            <a:endParaRPr lang="en-CN" sz="2000" kern="100" dirty="0">
              <a:latin typeface="Calibri" panose="020F0502020204030204" pitchFamily="34" charset="0"/>
              <a:ea typeface="DengXian" panose="02010600030101010101" pitchFamily="2" charset="-122"/>
              <a:cs typeface="Times New Roman" panose="02020603050405020304" pitchFamily="18" charset="0"/>
            </a:endParaRPr>
          </a:p>
          <a:p>
            <a:pPr marL="457200" indent="-457200" algn="l">
              <a:buFont typeface="Arial" panose="020B0604020202020204" pitchFamily="34" charset="0"/>
              <a:buAutoNum type="arabicPeriod"/>
            </a:pP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Lin, C., Hu, P., Su, H., Li, S., Mei, J., Zhou, J., &amp; Leung, H. (2020). SenseMood: Depression detection on social media. </a:t>
            </a:r>
            <a:r>
              <a:rPr lang="en-CN" sz="2000" i="1" kern="100" dirty="0">
                <a:effectLst/>
                <a:latin typeface="Calibri" panose="020F0502020204030204" pitchFamily="34" charset="0"/>
                <a:ea typeface="Times New Roman" panose="02020603050405020304" pitchFamily="18" charset="0"/>
                <a:cs typeface="Times New Roman" panose="02020603050405020304" pitchFamily="18" charset="0"/>
              </a:rPr>
              <a:t>ICMR 2020 - Proceedings of the 2020 International Conference on Multimedia Retrieval</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 407–411. </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hlinkClick r:id="rId4"/>
              </a:rPr>
              <a:t>https://doi.org/10.1145/3372278.3391932</a:t>
            </a:r>
            <a:endParaRPr lang="en-CN" sz="2000" kern="100" dirty="0">
              <a:latin typeface="Calibri" panose="020F0502020204030204" pitchFamily="34" charset="0"/>
              <a:ea typeface="DengXian" panose="02010600030101010101" pitchFamily="2" charset="-122"/>
              <a:cs typeface="Times New Roman" panose="02020603050405020304" pitchFamily="18" charset="0"/>
            </a:endParaRPr>
          </a:p>
          <a:p>
            <a:pPr marL="457200" indent="-457200" algn="l">
              <a:buAutoNum type="arabicPeriod"/>
            </a:pP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Rizwan, M., Mushtaq, M. F., Akram, U., Mehmood, A., Ashraf, I., &amp; Sahelices, B. (2022). Depression Classification From Tweets Using Small Deep Transfer Learning Language Models. </a:t>
            </a:r>
            <a:r>
              <a:rPr lang="en-CN" sz="2000" i="1" kern="100" dirty="0">
                <a:effectLst/>
                <a:latin typeface="Calibri" panose="020F0502020204030204" pitchFamily="34" charset="0"/>
                <a:ea typeface="Times New Roman" panose="02020603050405020304" pitchFamily="18" charset="0"/>
                <a:cs typeface="Times New Roman" panose="02020603050405020304" pitchFamily="18" charset="0"/>
              </a:rPr>
              <a:t>IEEE Access</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 </a:t>
            </a:r>
            <a:r>
              <a:rPr lang="en-CN" sz="2000" i="1" kern="100" dirty="0">
                <a:effectLst/>
                <a:latin typeface="Calibri" panose="020F0502020204030204" pitchFamily="34" charset="0"/>
                <a:ea typeface="Times New Roman" panose="02020603050405020304" pitchFamily="18" charset="0"/>
                <a:cs typeface="Times New Roman" panose="02020603050405020304" pitchFamily="18" charset="0"/>
              </a:rPr>
              <a:t>10</a:t>
            </a:r>
            <a:r>
              <a:rPr lang="en-CN" sz="2000" kern="100" dirty="0">
                <a:effectLst/>
                <a:latin typeface="Calibri" panose="020F0502020204030204" pitchFamily="34" charset="0"/>
                <a:ea typeface="Times New Roman" panose="02020603050405020304" pitchFamily="18" charset="0"/>
                <a:cs typeface="Times New Roman" panose="02020603050405020304" pitchFamily="18" charset="0"/>
              </a:rPr>
              <a:t>, 129176–129189. https://doi.org/10.1109/ACCESS.2022.3223049</a:t>
            </a:r>
            <a:endParaRPr lang="en-CN" sz="20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pic>
        <p:nvPicPr>
          <p:cNvPr id="5" name="Picture 4" descr="Logo, company name&#10;&#10;Description automatically generated">
            <a:extLst>
              <a:ext uri="{FF2B5EF4-FFF2-40B4-BE49-F238E27FC236}">
                <a16:creationId xmlns:a16="http://schemas.microsoft.com/office/drawing/2014/main" id="{2A408882-8A50-0940-B360-58E25F8A9B41}"/>
              </a:ext>
            </a:extLst>
          </p:cNvPr>
          <p:cNvPicPr>
            <a:picLocks noChangeAspect="1"/>
          </p:cNvPicPr>
          <p:nvPr/>
        </p:nvPicPr>
        <p:blipFill>
          <a:blip r:embed="rId5"/>
          <a:stretch>
            <a:fillRect/>
          </a:stretch>
        </p:blipFill>
        <p:spPr>
          <a:xfrm>
            <a:off x="8996362" y="183153"/>
            <a:ext cx="2900363" cy="948418"/>
          </a:xfrm>
          <a:prstGeom prst="rect">
            <a:avLst/>
          </a:prstGeom>
        </p:spPr>
      </p:pic>
    </p:spTree>
    <p:extLst>
      <p:ext uri="{BB962C8B-B14F-4D97-AF65-F5344CB8AC3E}">
        <p14:creationId xmlns:p14="http://schemas.microsoft.com/office/powerpoint/2010/main" val="1679165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321C4-DD2B-4C55-0537-F92E03B3B03B}"/>
              </a:ext>
            </a:extLst>
          </p:cNvPr>
          <p:cNvSpPr>
            <a:spLocks noGrp="1"/>
          </p:cNvSpPr>
          <p:nvPr>
            <p:ph type="title"/>
          </p:nvPr>
        </p:nvSpPr>
        <p:spPr>
          <a:xfrm>
            <a:off x="838200" y="189052"/>
            <a:ext cx="10515600" cy="948419"/>
          </a:xfrm>
        </p:spPr>
        <p:txBody>
          <a:bodyPr>
            <a:normAutofit/>
          </a:bodyPr>
          <a:lstStyle/>
          <a:p>
            <a:r>
              <a:rPr lang="en-CN" sz="4800" b="1" i="1" dirty="0">
                <a:latin typeface="+mn-lt"/>
              </a:rPr>
              <a:t>Methodology</a:t>
            </a:r>
            <a:endParaRPr lang="en-CN" sz="4800" b="1" dirty="0">
              <a:latin typeface="+mn-lt"/>
            </a:endParaRPr>
          </a:p>
        </p:txBody>
      </p:sp>
      <p:pic>
        <p:nvPicPr>
          <p:cNvPr id="4" name="Picture 3" descr="Logo, company name&#10;&#10;Description automatically generated">
            <a:extLst>
              <a:ext uri="{FF2B5EF4-FFF2-40B4-BE49-F238E27FC236}">
                <a16:creationId xmlns:a16="http://schemas.microsoft.com/office/drawing/2014/main" id="{302A4890-0C76-D41C-B2E1-D151A5A211E3}"/>
              </a:ext>
            </a:extLst>
          </p:cNvPr>
          <p:cNvPicPr>
            <a:picLocks noChangeAspect="1"/>
          </p:cNvPicPr>
          <p:nvPr/>
        </p:nvPicPr>
        <p:blipFill>
          <a:blip r:embed="rId2"/>
          <a:stretch>
            <a:fillRect/>
          </a:stretch>
        </p:blipFill>
        <p:spPr>
          <a:xfrm>
            <a:off x="8996362" y="183153"/>
            <a:ext cx="2900363" cy="948418"/>
          </a:xfrm>
          <a:prstGeom prst="rect">
            <a:avLst/>
          </a:prstGeom>
        </p:spPr>
      </p:pic>
      <p:sp>
        <p:nvSpPr>
          <p:cNvPr id="5" name="Rounded Rectangle 4">
            <a:extLst>
              <a:ext uri="{FF2B5EF4-FFF2-40B4-BE49-F238E27FC236}">
                <a16:creationId xmlns:a16="http://schemas.microsoft.com/office/drawing/2014/main" id="{15E38FE5-3E64-2B18-6791-06900E6D93AA}"/>
              </a:ext>
            </a:extLst>
          </p:cNvPr>
          <p:cNvSpPr/>
          <p:nvPr/>
        </p:nvSpPr>
        <p:spPr>
          <a:xfrm>
            <a:off x="1106737" y="2505832"/>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Collect Normal Tweet (Label 0)</a:t>
            </a:r>
          </a:p>
        </p:txBody>
      </p:sp>
      <p:sp>
        <p:nvSpPr>
          <p:cNvPr id="6" name="Rounded Rectangle 5">
            <a:extLst>
              <a:ext uri="{FF2B5EF4-FFF2-40B4-BE49-F238E27FC236}">
                <a16:creationId xmlns:a16="http://schemas.microsoft.com/office/drawing/2014/main" id="{09570C61-61BE-EC57-FF3C-F5E5327A967E}"/>
              </a:ext>
            </a:extLst>
          </p:cNvPr>
          <p:cNvSpPr/>
          <p:nvPr/>
        </p:nvSpPr>
        <p:spPr>
          <a:xfrm>
            <a:off x="1087798" y="3849749"/>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Collect Depressive Tweet (Label 1)</a:t>
            </a:r>
          </a:p>
        </p:txBody>
      </p:sp>
      <p:cxnSp>
        <p:nvCxnSpPr>
          <p:cNvPr id="8" name="Straight Arrow Connector 7">
            <a:extLst>
              <a:ext uri="{FF2B5EF4-FFF2-40B4-BE49-F238E27FC236}">
                <a16:creationId xmlns:a16="http://schemas.microsoft.com/office/drawing/2014/main" id="{B5C27786-6637-A68A-B7BD-34C2BD5FC7BB}"/>
              </a:ext>
            </a:extLst>
          </p:cNvPr>
          <p:cNvCxnSpPr>
            <a:cxnSpLocks/>
            <a:stCxn id="5" idx="3"/>
          </p:cNvCxnSpPr>
          <p:nvPr/>
        </p:nvCxnSpPr>
        <p:spPr>
          <a:xfrm>
            <a:off x="3207386" y="2963032"/>
            <a:ext cx="1188308" cy="6528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421CDF9-7BB1-9AEE-F74F-5347628CAA0A}"/>
              </a:ext>
            </a:extLst>
          </p:cNvPr>
          <p:cNvCxnSpPr>
            <a:cxnSpLocks/>
            <a:stCxn id="6" idx="3"/>
          </p:cNvCxnSpPr>
          <p:nvPr/>
        </p:nvCxnSpPr>
        <p:spPr>
          <a:xfrm flipV="1">
            <a:off x="3188447" y="3654101"/>
            <a:ext cx="1188308" cy="6528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ounded Rectangle 10">
            <a:extLst>
              <a:ext uri="{FF2B5EF4-FFF2-40B4-BE49-F238E27FC236}">
                <a16:creationId xmlns:a16="http://schemas.microsoft.com/office/drawing/2014/main" id="{7508DC43-B3E6-9388-0F1A-E0B016EA5864}"/>
              </a:ext>
            </a:extLst>
          </p:cNvPr>
          <p:cNvSpPr/>
          <p:nvPr/>
        </p:nvSpPr>
        <p:spPr>
          <a:xfrm>
            <a:off x="4376755" y="3177791"/>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Text Processing</a:t>
            </a:r>
          </a:p>
        </p:txBody>
      </p:sp>
      <p:sp>
        <p:nvSpPr>
          <p:cNvPr id="12" name="Rounded Rectangle 11">
            <a:extLst>
              <a:ext uri="{FF2B5EF4-FFF2-40B4-BE49-F238E27FC236}">
                <a16:creationId xmlns:a16="http://schemas.microsoft.com/office/drawing/2014/main" id="{A5E54A72-1B21-9039-32ED-DE61214325C9}"/>
              </a:ext>
            </a:extLst>
          </p:cNvPr>
          <p:cNvSpPr/>
          <p:nvPr/>
        </p:nvSpPr>
        <p:spPr>
          <a:xfrm>
            <a:off x="7071558" y="3192166"/>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Classification Models</a:t>
            </a:r>
          </a:p>
        </p:txBody>
      </p:sp>
      <p:sp>
        <p:nvSpPr>
          <p:cNvPr id="15" name="Rounded Rectangle 14">
            <a:extLst>
              <a:ext uri="{FF2B5EF4-FFF2-40B4-BE49-F238E27FC236}">
                <a16:creationId xmlns:a16="http://schemas.microsoft.com/office/drawing/2014/main" id="{ADDAC54F-CE32-32EF-ECD7-B77C00037D11}"/>
              </a:ext>
            </a:extLst>
          </p:cNvPr>
          <p:cNvSpPr/>
          <p:nvPr/>
        </p:nvSpPr>
        <p:spPr>
          <a:xfrm>
            <a:off x="9747422" y="3192166"/>
            <a:ext cx="210064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CN" dirty="0"/>
              <a:t>Web Application</a:t>
            </a:r>
          </a:p>
        </p:txBody>
      </p:sp>
      <p:cxnSp>
        <p:nvCxnSpPr>
          <p:cNvPr id="17" name="Straight Arrow Connector 16">
            <a:extLst>
              <a:ext uri="{FF2B5EF4-FFF2-40B4-BE49-F238E27FC236}">
                <a16:creationId xmlns:a16="http://schemas.microsoft.com/office/drawing/2014/main" id="{87F96D93-CFA8-240D-4859-4FE6D71FB23C}"/>
              </a:ext>
            </a:extLst>
          </p:cNvPr>
          <p:cNvCxnSpPr>
            <a:stCxn id="11" idx="3"/>
            <a:endCxn id="12" idx="1"/>
          </p:cNvCxnSpPr>
          <p:nvPr/>
        </p:nvCxnSpPr>
        <p:spPr>
          <a:xfrm>
            <a:off x="6477404" y="3634991"/>
            <a:ext cx="594154" cy="14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6D81F0-E696-870D-FFA6-7811866D5053}"/>
              </a:ext>
            </a:extLst>
          </p:cNvPr>
          <p:cNvCxnSpPr>
            <a:stCxn id="12" idx="3"/>
            <a:endCxn id="15" idx="1"/>
          </p:cNvCxnSpPr>
          <p:nvPr/>
        </p:nvCxnSpPr>
        <p:spPr>
          <a:xfrm>
            <a:off x="9172207" y="3649366"/>
            <a:ext cx="57521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0753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EED84C-CB99-71CC-BBD8-0496EBF96216}"/>
              </a:ext>
            </a:extLst>
          </p:cNvPr>
          <p:cNvSpPr>
            <a:spLocks noGrp="1"/>
          </p:cNvSpPr>
          <p:nvPr>
            <p:ph idx="1"/>
          </p:nvPr>
        </p:nvSpPr>
        <p:spPr>
          <a:xfrm>
            <a:off x="838200" y="1640274"/>
            <a:ext cx="10515600" cy="4328040"/>
          </a:xfrm>
        </p:spPr>
        <p:txBody>
          <a:bodyPr>
            <a:noAutofit/>
          </a:bodyPr>
          <a:lstStyle/>
          <a:p>
            <a:r>
              <a:rPr lang="en-CN" sz="3200" dirty="0"/>
              <a:t>Normal Tweet come from </a:t>
            </a:r>
            <a:r>
              <a:rPr lang="en-US" sz="3200" dirty="0"/>
              <a:t>t</a:t>
            </a:r>
            <a:r>
              <a:rPr lang="en-US" sz="3200" b="0" i="0" dirty="0">
                <a:effectLst/>
              </a:rPr>
              <a:t>he Sentiment140 dataset </a:t>
            </a:r>
            <a:r>
              <a:rPr lang="en-US" sz="3200" b="0" i="0" u="none" strike="noStrike" dirty="0">
                <a:effectLst/>
                <a:hlinkClick r:id="rId2"/>
              </a:rPr>
              <a:t>https://www.kaggle.com/datasets/kazanova/sentiment140</a:t>
            </a:r>
            <a:r>
              <a:rPr lang="en-US" sz="3200" b="0" i="0" u="none" strike="noStrike" dirty="0">
                <a:effectLst/>
              </a:rPr>
              <a:t>, randomly pick 60,000 tweet.</a:t>
            </a:r>
          </a:p>
          <a:p>
            <a:r>
              <a:rPr lang="en-US" sz="3200" dirty="0"/>
              <a:t>Depressive Tweet come from </a:t>
            </a:r>
            <a:r>
              <a:rPr lang="en-US" sz="3200" b="0" i="0" u="none" strike="noStrike" dirty="0">
                <a:effectLst/>
                <a:hlinkClick r:id="rId3"/>
              </a:rPr>
              <a:t>https://github.com/miladrezazadeh/twitter_depression_detection/blob/main/data/processed/processed_data.csv</a:t>
            </a:r>
            <a:r>
              <a:rPr lang="en-US" sz="3200" dirty="0"/>
              <a:t>, </a:t>
            </a:r>
            <a:r>
              <a:rPr lang="en-US" sz="3200" b="0" i="0" dirty="0">
                <a:solidFill>
                  <a:srgbClr val="E6EDF3"/>
                </a:solidFill>
                <a:effectLst/>
              </a:rPr>
              <a:t> </a:t>
            </a:r>
            <a:r>
              <a:rPr lang="en-US" sz="3200" b="0" i="0" dirty="0">
                <a:solidFill>
                  <a:schemeClr val="tx1">
                    <a:lumMod val="95000"/>
                    <a:lumOff val="5000"/>
                  </a:schemeClr>
                </a:solidFill>
                <a:effectLst/>
              </a:rPr>
              <a:t>which is a separate dataset of tweets that had been scraped by public Twitter API using keywords related to depression.</a:t>
            </a:r>
          </a:p>
          <a:p>
            <a:r>
              <a:rPr lang="en-US" sz="3200" dirty="0">
                <a:solidFill>
                  <a:schemeClr val="tx1">
                    <a:lumMod val="95000"/>
                    <a:lumOff val="5000"/>
                  </a:schemeClr>
                </a:solidFill>
              </a:rPr>
              <a:t>Merge and Shuffle two dataset, Normal Tweet with label 0, Depressive Tweet with label 1.</a:t>
            </a:r>
            <a:endParaRPr lang="en-CN" sz="3200" dirty="0">
              <a:solidFill>
                <a:schemeClr val="tx1">
                  <a:lumMod val="95000"/>
                  <a:lumOff val="5000"/>
                </a:schemeClr>
              </a:solidFill>
            </a:endParaRPr>
          </a:p>
        </p:txBody>
      </p:sp>
      <p:sp>
        <p:nvSpPr>
          <p:cNvPr id="5" name="Title 1">
            <a:extLst>
              <a:ext uri="{FF2B5EF4-FFF2-40B4-BE49-F238E27FC236}">
                <a16:creationId xmlns:a16="http://schemas.microsoft.com/office/drawing/2014/main" id="{D6436E9C-7FF1-DC94-7CFC-F6F0FC69057D}"/>
              </a:ext>
            </a:extLst>
          </p:cNvPr>
          <p:cNvSpPr>
            <a:spLocks noGrp="1"/>
          </p:cNvSpPr>
          <p:nvPr>
            <p:ph type="title"/>
          </p:nvPr>
        </p:nvSpPr>
        <p:spPr>
          <a:xfrm>
            <a:off x="838200" y="189052"/>
            <a:ext cx="10515600" cy="948419"/>
          </a:xfrm>
        </p:spPr>
        <p:txBody>
          <a:bodyPr>
            <a:normAutofit/>
          </a:bodyPr>
          <a:lstStyle/>
          <a:p>
            <a:r>
              <a:rPr lang="en-CN" sz="4800" b="1" i="1" dirty="0">
                <a:latin typeface="+mn-lt"/>
              </a:rPr>
              <a:t>Data Collection</a:t>
            </a:r>
          </a:p>
        </p:txBody>
      </p:sp>
      <p:pic>
        <p:nvPicPr>
          <p:cNvPr id="6" name="Picture 5" descr="Logo, company name&#10;&#10;Description automatically generated">
            <a:extLst>
              <a:ext uri="{FF2B5EF4-FFF2-40B4-BE49-F238E27FC236}">
                <a16:creationId xmlns:a16="http://schemas.microsoft.com/office/drawing/2014/main" id="{5DFA1D66-2292-227D-A38F-0D0924299FD6}"/>
              </a:ext>
            </a:extLst>
          </p:cNvPr>
          <p:cNvPicPr>
            <a:picLocks noChangeAspect="1"/>
          </p:cNvPicPr>
          <p:nvPr/>
        </p:nvPicPr>
        <p:blipFill>
          <a:blip r:embed="rId4"/>
          <a:stretch>
            <a:fillRect/>
          </a:stretch>
        </p:blipFill>
        <p:spPr>
          <a:xfrm>
            <a:off x="8996362" y="183153"/>
            <a:ext cx="2900363" cy="948418"/>
          </a:xfrm>
          <a:prstGeom prst="rect">
            <a:avLst/>
          </a:prstGeom>
        </p:spPr>
      </p:pic>
    </p:spTree>
    <p:extLst>
      <p:ext uri="{BB962C8B-B14F-4D97-AF65-F5344CB8AC3E}">
        <p14:creationId xmlns:p14="http://schemas.microsoft.com/office/powerpoint/2010/main" val="4231336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B84D48E-6472-CBEF-9038-285CF78B9B60}"/>
              </a:ext>
            </a:extLst>
          </p:cNvPr>
          <p:cNvSpPr>
            <a:spLocks noGrp="1"/>
          </p:cNvSpPr>
          <p:nvPr>
            <p:ph type="title"/>
          </p:nvPr>
        </p:nvSpPr>
        <p:spPr>
          <a:xfrm>
            <a:off x="838200" y="189052"/>
            <a:ext cx="10515600" cy="948419"/>
          </a:xfrm>
        </p:spPr>
        <p:txBody>
          <a:bodyPr>
            <a:normAutofit/>
          </a:bodyPr>
          <a:lstStyle/>
          <a:p>
            <a:r>
              <a:rPr lang="en-CN" sz="4800" b="1" i="1" dirty="0">
                <a:latin typeface="+mn-lt"/>
              </a:rPr>
              <a:t>Text Processing</a:t>
            </a:r>
          </a:p>
        </p:txBody>
      </p:sp>
      <p:pic>
        <p:nvPicPr>
          <p:cNvPr id="5" name="Picture 4" descr="Logo, company name&#10;&#10;Description automatically generated">
            <a:extLst>
              <a:ext uri="{FF2B5EF4-FFF2-40B4-BE49-F238E27FC236}">
                <a16:creationId xmlns:a16="http://schemas.microsoft.com/office/drawing/2014/main" id="{22C0E8A6-291F-60CA-BA6E-35D9D7C80253}"/>
              </a:ext>
            </a:extLst>
          </p:cNvPr>
          <p:cNvPicPr>
            <a:picLocks noChangeAspect="1"/>
          </p:cNvPicPr>
          <p:nvPr/>
        </p:nvPicPr>
        <p:blipFill>
          <a:blip r:embed="rId3"/>
          <a:stretch>
            <a:fillRect/>
          </a:stretch>
        </p:blipFill>
        <p:spPr>
          <a:xfrm>
            <a:off x="8996362" y="183153"/>
            <a:ext cx="2900363" cy="948418"/>
          </a:xfrm>
          <a:prstGeom prst="rect">
            <a:avLst/>
          </a:prstGeom>
        </p:spPr>
      </p:pic>
      <p:sp>
        <p:nvSpPr>
          <p:cNvPr id="13" name="Rounded Rectangle 12">
            <a:extLst>
              <a:ext uri="{FF2B5EF4-FFF2-40B4-BE49-F238E27FC236}">
                <a16:creationId xmlns:a16="http://schemas.microsoft.com/office/drawing/2014/main" id="{871D5773-F7CC-F82D-A6B9-64E9722C8921}"/>
              </a:ext>
            </a:extLst>
          </p:cNvPr>
          <p:cNvSpPr/>
          <p:nvPr/>
        </p:nvSpPr>
        <p:spPr>
          <a:xfrm>
            <a:off x="3290268" y="1744866"/>
            <a:ext cx="5328001" cy="154682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i="1" dirty="0">
                <a:solidFill>
                  <a:srgbClr val="212121"/>
                </a:solidFill>
                <a:effectLst/>
                <a:latin typeface="Courier New" panose="02070309020205020404" pitchFamily="49" charset="0"/>
              </a:rPr>
              <a:t>Input </a:t>
            </a:r>
            <a:r>
              <a:rPr lang="en-US" sz="1600" b="1" i="1" dirty="0">
                <a:solidFill>
                  <a:srgbClr val="212121"/>
                </a:solidFill>
                <a:latin typeface="Courier New" panose="02070309020205020404" pitchFamily="49" charset="0"/>
              </a:rPr>
              <a:t>Text : </a:t>
            </a:r>
            <a:r>
              <a:rPr lang="en-US" sz="1600" b="0" i="0" dirty="0">
                <a:solidFill>
                  <a:srgbClr val="212121"/>
                </a:solidFill>
                <a:effectLst/>
                <a:latin typeface="Courier New" panose="02070309020205020404" pitchFamily="49" charset="0"/>
              </a:rPr>
              <a:t>Hey @username, check out this amazing #AI model! It's capable of understanding and generating text, isn't that awesome? Find more info at: </a:t>
            </a:r>
            <a:r>
              <a:rPr lang="en-US" sz="1600" b="0" i="0" dirty="0">
                <a:effectLst/>
                <a:latin typeface="Courier New" panose="02070309020205020404" pitchFamily="49" charset="0"/>
                <a:hlinkClick r:id="rId4"/>
              </a:rPr>
              <a:t>https://www.example-ai.com/</a:t>
            </a:r>
            <a:r>
              <a:rPr lang="en-US" sz="1600" b="0" i="0" dirty="0">
                <a:solidFill>
                  <a:srgbClr val="212121"/>
                </a:solidFill>
                <a:effectLst/>
                <a:latin typeface="Courier New" panose="02070309020205020404" pitchFamily="49" charset="0"/>
              </a:rPr>
              <a:t> </a:t>
            </a:r>
            <a:r>
              <a:rPr lang="en-CN" sz="1600" b="0" i="0" dirty="0">
                <a:solidFill>
                  <a:srgbClr val="212121"/>
                </a:solidFill>
                <a:effectLst/>
                <a:latin typeface="Courier New" panose="02070309020205020404" pitchFamily="49" charset="0"/>
              </a:rPr>
              <a:t>🚀</a:t>
            </a:r>
            <a:endParaRPr lang="en-CN" sz="1600" dirty="0"/>
          </a:p>
        </p:txBody>
      </p:sp>
      <p:sp>
        <p:nvSpPr>
          <p:cNvPr id="16" name="Rounded Rectangle 15">
            <a:extLst>
              <a:ext uri="{FF2B5EF4-FFF2-40B4-BE49-F238E27FC236}">
                <a16:creationId xmlns:a16="http://schemas.microsoft.com/office/drawing/2014/main" id="{F122AD92-E451-946F-2241-503AFFFB9965}"/>
              </a:ext>
            </a:extLst>
          </p:cNvPr>
          <p:cNvSpPr/>
          <p:nvPr/>
        </p:nvSpPr>
        <p:spPr>
          <a:xfrm>
            <a:off x="3290268" y="3899083"/>
            <a:ext cx="5328001" cy="90777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i="1" dirty="0">
                <a:solidFill>
                  <a:schemeClr val="tx1">
                    <a:lumMod val="85000"/>
                    <a:lumOff val="15000"/>
                  </a:schemeClr>
                </a:solidFill>
                <a:effectLst/>
                <a:latin typeface="Courier New" panose="02070309020205020404" pitchFamily="49" charset="0"/>
                <a:cs typeface="Courier New" panose="02070309020205020404" pitchFamily="49" charset="0"/>
              </a:rPr>
              <a:t>Output Text : </a:t>
            </a:r>
            <a:r>
              <a:rPr lang="en-US" sz="1600" dirty="0">
                <a:solidFill>
                  <a:schemeClr val="tx1">
                    <a:lumMod val="85000"/>
                    <a:lumOff val="15000"/>
                  </a:schemeClr>
                </a:solidFill>
                <a:effectLst/>
                <a:latin typeface="Courier New" panose="02070309020205020404" pitchFamily="49" charset="0"/>
                <a:cs typeface="Courier New" panose="02070309020205020404" pitchFamily="49" charset="0"/>
              </a:rPr>
              <a:t>hey check amazing ai model capable understanding generating text awesome find info</a:t>
            </a:r>
            <a:endParaRPr lang="en-US" sz="1600" b="0" i="0" dirty="0">
              <a:solidFill>
                <a:schemeClr val="tx1">
                  <a:lumMod val="85000"/>
                  <a:lumOff val="15000"/>
                </a:schemeClr>
              </a:solidFill>
              <a:effectLst/>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378A3161-FAEC-9915-F8FA-9F9F44B5B634}"/>
              </a:ext>
            </a:extLst>
          </p:cNvPr>
          <p:cNvCxnSpPr>
            <a:cxnSpLocks/>
            <a:stCxn id="13" idx="2"/>
            <a:endCxn id="16" idx="0"/>
          </p:cNvCxnSpPr>
          <p:nvPr/>
        </p:nvCxnSpPr>
        <p:spPr>
          <a:xfrm>
            <a:off x="5954269" y="3291688"/>
            <a:ext cx="0" cy="607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ounded Rectangle 21">
            <a:extLst>
              <a:ext uri="{FF2B5EF4-FFF2-40B4-BE49-F238E27FC236}">
                <a16:creationId xmlns:a16="http://schemas.microsoft.com/office/drawing/2014/main" id="{1915E34B-DD8B-D9C5-776A-008368A4A70F}"/>
              </a:ext>
            </a:extLst>
          </p:cNvPr>
          <p:cNvSpPr/>
          <p:nvPr/>
        </p:nvSpPr>
        <p:spPr>
          <a:xfrm>
            <a:off x="3290267" y="5445905"/>
            <a:ext cx="5328001" cy="90777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i="1" dirty="0">
                <a:solidFill>
                  <a:schemeClr val="tx1">
                    <a:lumMod val="85000"/>
                    <a:lumOff val="15000"/>
                  </a:schemeClr>
                </a:solidFill>
                <a:effectLst/>
                <a:latin typeface="Courier New" panose="02070309020205020404" pitchFamily="49" charset="0"/>
                <a:cs typeface="Courier New" panose="02070309020205020404" pitchFamily="49" charset="0"/>
              </a:rPr>
              <a:t>TF-IDF </a:t>
            </a:r>
            <a:r>
              <a:rPr lang="en-US" sz="1600" b="1" i="1" dirty="0">
                <a:solidFill>
                  <a:srgbClr val="000000"/>
                </a:solidFill>
                <a:effectLst/>
                <a:latin typeface="Courier New" panose="02070309020205020404" pitchFamily="49" charset="0"/>
              </a:rPr>
              <a:t>vectorizer : </a:t>
            </a:r>
            <a:r>
              <a:rPr lang="en-US" sz="1600" b="0" i="0" dirty="0">
                <a:solidFill>
                  <a:srgbClr val="212121"/>
                </a:solidFill>
                <a:effectLst/>
                <a:latin typeface="Courier New" panose="02070309020205020404" pitchFamily="49" charset="0"/>
              </a:rPr>
              <a:t>67317x10000 sparse matrix</a:t>
            </a:r>
            <a:endParaRPr lang="en-US" sz="1600" b="1" i="1" dirty="0">
              <a:solidFill>
                <a:srgbClr val="000000"/>
              </a:solidFill>
              <a:effectLst/>
              <a:latin typeface="Courier New" panose="02070309020205020404" pitchFamily="49" charset="0"/>
            </a:endParaRPr>
          </a:p>
        </p:txBody>
      </p:sp>
      <p:cxnSp>
        <p:nvCxnSpPr>
          <p:cNvPr id="23" name="Straight Arrow Connector 22">
            <a:extLst>
              <a:ext uri="{FF2B5EF4-FFF2-40B4-BE49-F238E27FC236}">
                <a16:creationId xmlns:a16="http://schemas.microsoft.com/office/drawing/2014/main" id="{8898D2BB-045B-47A0-00C4-347ED73664BB}"/>
              </a:ext>
            </a:extLst>
          </p:cNvPr>
          <p:cNvCxnSpPr>
            <a:cxnSpLocks/>
          </p:cNvCxnSpPr>
          <p:nvPr/>
        </p:nvCxnSpPr>
        <p:spPr>
          <a:xfrm>
            <a:off x="5938432" y="4806857"/>
            <a:ext cx="0" cy="6073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8341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2762</TotalTime>
  <Words>1119</Words>
  <Application>Microsoft Macintosh PowerPoint</Application>
  <PresentationFormat>Widescreen</PresentationFormat>
  <Paragraphs>79</Paragraphs>
  <Slides>17</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Söhne</vt:lpstr>
      <vt:lpstr>Arial</vt:lpstr>
      <vt:lpstr>Calibri</vt:lpstr>
      <vt:lpstr>Calibri Light</vt:lpstr>
      <vt:lpstr>Courier</vt:lpstr>
      <vt:lpstr>Courier New</vt:lpstr>
      <vt:lpstr>Wingdings</vt:lpstr>
      <vt:lpstr>Office Theme</vt:lpstr>
      <vt:lpstr>Classify Depressive Tweet Using Machine Learning Tools</vt:lpstr>
      <vt:lpstr>Introduction</vt:lpstr>
      <vt:lpstr>Motivation</vt:lpstr>
      <vt:lpstr>Related Work</vt:lpstr>
      <vt:lpstr>Methodology</vt:lpstr>
      <vt:lpstr>Reference</vt:lpstr>
      <vt:lpstr>Methodology</vt:lpstr>
      <vt:lpstr>Data Collection</vt:lpstr>
      <vt:lpstr>Text Processing</vt:lpstr>
      <vt:lpstr>Classification Models</vt:lpstr>
      <vt:lpstr>Web Application</vt:lpstr>
      <vt:lpstr>Results Of My Work</vt:lpstr>
      <vt:lpstr>Two Steps Data Filter</vt:lpstr>
      <vt:lpstr>Word Cloud</vt:lpstr>
      <vt:lpstr>Model Performance</vt:lpstr>
      <vt:lpstr>Results Analysis</vt:lpstr>
      <vt:lpstr>Future Exploration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bao jingxuan</dc:creator>
  <cp:lastModifiedBy>jingxuan bao</cp:lastModifiedBy>
  <cp:revision>15</cp:revision>
  <dcterms:created xsi:type="dcterms:W3CDTF">2023-04-03T03:48:21Z</dcterms:created>
  <dcterms:modified xsi:type="dcterms:W3CDTF">2023-05-05T22:02:36Z</dcterms:modified>
</cp:coreProperties>
</file>

<file path=docProps/thumbnail.jpeg>
</file>